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8" r:id="rId3"/>
    <p:sldId id="281" r:id="rId4"/>
    <p:sldId id="267" r:id="rId5"/>
    <p:sldId id="273" r:id="rId6"/>
    <p:sldId id="274" r:id="rId7"/>
    <p:sldId id="275" r:id="rId8"/>
    <p:sldId id="276" r:id="rId9"/>
    <p:sldId id="277" r:id="rId10"/>
    <p:sldId id="279" r:id="rId11"/>
    <p:sldId id="282" r:id="rId12"/>
    <p:sldId id="283" r:id="rId13"/>
    <p:sldId id="284" r:id="rId14"/>
    <p:sldId id="286" r:id="rId15"/>
    <p:sldId id="285" r:id="rId16"/>
  </p:sldIdLst>
  <p:sldSz cx="6858000" cy="9906000" type="A4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EA8"/>
    <a:srgbClr val="0E1A90"/>
    <a:srgbClr val="0509B3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CBECB9-5398-6F8F-4BB1-BBD6BA0C38B2}" v="7" dt="2025-11-04T15:58:08.524"/>
    <p1510:client id="{B923F43D-E2CA-555B-10F5-F0B099990791}" v="2" dt="2025-11-04T08:53:52.6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98" y="-94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a Grima" userId="S::orienta@anoia.cat::59cba8fa-f076-446c-8d06-ec3ca2d8c5d5" providerId="AD" clId="Web-{DC264CB3-6FA9-377B-33EE-AFABB43870FB}"/>
    <pc:docChg chg="modSld">
      <pc:chgData name="Laia Grima" userId="S::orienta@anoia.cat::59cba8fa-f076-446c-8d06-ec3ca2d8c5d5" providerId="AD" clId="Web-{DC264CB3-6FA9-377B-33EE-AFABB43870FB}" dt="2025-10-29T10:20:33.221" v="64"/>
      <pc:docMkLst>
        <pc:docMk/>
      </pc:docMkLst>
      <pc:sldChg chg="modSp">
        <pc:chgData name="Laia Grima" userId="S::orienta@anoia.cat::59cba8fa-f076-446c-8d06-ec3ca2d8c5d5" providerId="AD" clId="Web-{DC264CB3-6FA9-377B-33EE-AFABB43870FB}" dt="2025-10-29T10:20:33.221" v="64"/>
        <pc:sldMkLst>
          <pc:docMk/>
          <pc:sldMk cId="2912181619" sldId="274"/>
        </pc:sldMkLst>
        <pc:graphicFrameChg chg="mod modGraphic">
          <ac:chgData name="Laia Grima" userId="S::orienta@anoia.cat::59cba8fa-f076-446c-8d06-ec3ca2d8c5d5" providerId="AD" clId="Web-{DC264CB3-6FA9-377B-33EE-AFABB43870FB}" dt="2025-10-29T10:20:33.221" v="64"/>
          <ac:graphicFrameMkLst>
            <pc:docMk/>
            <pc:sldMk cId="2912181619" sldId="274"/>
            <ac:graphicFrameMk id="5" creationId="{98B1D8A1-A556-8C31-11D4-781EEC3EF759}"/>
          </ac:graphicFrameMkLst>
        </pc:graphicFrameChg>
      </pc:sldChg>
    </pc:docChg>
  </pc:docChgLst>
  <pc:docChgLst>
    <pc:chgData name="Laia Grima" userId="S::orienta@anoia.cat::59cba8fa-f076-446c-8d06-ec3ca2d8c5d5" providerId="AD" clId="Web-{C569D31B-6DDB-C5F2-0E45-E6E7AB066E78}"/>
    <pc:docChg chg="modSld">
      <pc:chgData name="Laia Grima" userId="S::orienta@anoia.cat::59cba8fa-f076-446c-8d06-ec3ca2d8c5d5" providerId="AD" clId="Web-{C569D31B-6DDB-C5F2-0E45-E6E7AB066E78}" dt="2025-10-30T09:39:01.386" v="0"/>
      <pc:docMkLst>
        <pc:docMk/>
      </pc:docMkLst>
      <pc:sldChg chg="modSp">
        <pc:chgData name="Laia Grima" userId="S::orienta@anoia.cat::59cba8fa-f076-446c-8d06-ec3ca2d8c5d5" providerId="AD" clId="Web-{C569D31B-6DDB-C5F2-0E45-E6E7AB066E78}" dt="2025-10-30T09:39:01.386" v="0"/>
        <pc:sldMkLst>
          <pc:docMk/>
          <pc:sldMk cId="3973465650" sldId="267"/>
        </pc:sldMkLst>
      </pc:sldChg>
    </pc:docChg>
  </pc:docChgLst>
  <pc:docChgLst>
    <pc:chgData name="Laia Grima" userId="S::orienta@anoia.cat::59cba8fa-f076-446c-8d06-ec3ca2d8c5d5" providerId="AD" clId="Web-{43074C39-2DFE-5D07-D131-DF9A092104AE}"/>
    <pc:docChg chg="modSld">
      <pc:chgData name="Laia Grima" userId="S::orienta@anoia.cat::59cba8fa-f076-446c-8d06-ec3ca2d8c5d5" providerId="AD" clId="Web-{43074C39-2DFE-5D07-D131-DF9A092104AE}" dt="2025-10-28T12:47:08.706" v="1"/>
      <pc:docMkLst>
        <pc:docMk/>
      </pc:docMkLst>
      <pc:sldChg chg="modSp">
        <pc:chgData name="Laia Grima" userId="S::orienta@anoia.cat::59cba8fa-f076-446c-8d06-ec3ca2d8c5d5" providerId="AD" clId="Web-{43074C39-2DFE-5D07-D131-DF9A092104AE}" dt="2025-10-28T12:47:08.706" v="1"/>
        <pc:sldMkLst>
          <pc:docMk/>
          <pc:sldMk cId="2270603216" sldId="273"/>
        </pc:sldMkLst>
        <pc:graphicFrameChg chg="modGraphic">
          <ac:chgData name="Laia Grima" userId="S::orienta@anoia.cat::59cba8fa-f076-446c-8d06-ec3ca2d8c5d5" providerId="AD" clId="Web-{43074C39-2DFE-5D07-D131-DF9A092104AE}" dt="2025-10-28T12:47:08.706" v="1"/>
          <ac:graphicFrameMkLst>
            <pc:docMk/>
            <pc:sldMk cId="2270603216" sldId="273"/>
            <ac:graphicFrameMk id="15" creationId="{00000000-0000-0000-0000-000000000000}"/>
          </ac:graphicFrameMkLst>
        </pc:graphicFrameChg>
      </pc:sldChg>
    </pc:docChg>
  </pc:docChgLst>
  <pc:docChgLst>
    <pc:chgData name="Laia Grima" userId="S::orienta@anoia.cat::59cba8fa-f076-446c-8d06-ec3ca2d8c5d5" providerId="AD" clId="Web-{0BCD740F-4A8B-03F7-6CED-E5DAAD21E911}"/>
    <pc:docChg chg="modSld">
      <pc:chgData name="Laia Grima" userId="S::orienta@anoia.cat::59cba8fa-f076-446c-8d06-ec3ca2d8c5d5" providerId="AD" clId="Web-{0BCD740F-4A8B-03F7-6CED-E5DAAD21E911}" dt="2025-10-30T08:10:47.355" v="40"/>
      <pc:docMkLst>
        <pc:docMk/>
      </pc:docMkLst>
      <pc:sldChg chg="modSp">
        <pc:chgData name="Laia Grima" userId="S::orienta@anoia.cat::59cba8fa-f076-446c-8d06-ec3ca2d8c5d5" providerId="AD" clId="Web-{0BCD740F-4A8B-03F7-6CED-E5DAAD21E911}" dt="2025-10-30T07:28:53.703" v="3"/>
        <pc:sldMkLst>
          <pc:docMk/>
          <pc:sldMk cId="2912181619" sldId="274"/>
        </pc:sldMkLst>
        <pc:picChg chg="mod">
          <ac:chgData name="Laia Grima" userId="S::orienta@anoia.cat::59cba8fa-f076-446c-8d06-ec3ca2d8c5d5" providerId="AD" clId="Web-{0BCD740F-4A8B-03F7-6CED-E5DAAD21E911}" dt="2025-10-30T07:28:45.562" v="2"/>
          <ac:picMkLst>
            <pc:docMk/>
            <pc:sldMk cId="2912181619" sldId="274"/>
            <ac:picMk id="16" creationId="{00000000-0000-0000-0000-000000000000}"/>
          </ac:picMkLst>
        </pc:picChg>
        <pc:picChg chg="mod">
          <ac:chgData name="Laia Grima" userId="S::orienta@anoia.cat::59cba8fa-f076-446c-8d06-ec3ca2d8c5d5" providerId="AD" clId="Web-{0BCD740F-4A8B-03F7-6CED-E5DAAD21E911}" dt="2025-10-30T07:28:53.703" v="3"/>
          <ac:picMkLst>
            <pc:docMk/>
            <pc:sldMk cId="2912181619" sldId="274"/>
            <ac:picMk id="24" creationId="{00000000-0000-0000-0000-000000000000}"/>
          </ac:picMkLst>
        </pc:picChg>
      </pc:sldChg>
      <pc:sldChg chg="modSp">
        <pc:chgData name="Laia Grima" userId="S::orienta@anoia.cat::59cba8fa-f076-446c-8d06-ec3ca2d8c5d5" providerId="AD" clId="Web-{0BCD740F-4A8B-03F7-6CED-E5DAAD21E911}" dt="2025-10-30T07:31:27.078" v="39"/>
        <pc:sldMkLst>
          <pc:docMk/>
          <pc:sldMk cId="3620051451" sldId="275"/>
        </pc:sldMkLst>
        <pc:graphicFrameChg chg="mod modGraphic">
          <ac:chgData name="Laia Grima" userId="S::orienta@anoia.cat::59cba8fa-f076-446c-8d06-ec3ca2d8c5d5" providerId="AD" clId="Web-{0BCD740F-4A8B-03F7-6CED-E5DAAD21E911}" dt="2025-10-30T07:31:24.671" v="32"/>
          <ac:graphicFrameMkLst>
            <pc:docMk/>
            <pc:sldMk cId="3620051451" sldId="275"/>
            <ac:graphicFrameMk id="35" creationId="{00000000-0000-0000-0000-000000000000}"/>
          </ac:graphicFrameMkLst>
        </pc:graphicFrameChg>
        <pc:graphicFrameChg chg="mod modGraphic">
          <ac:chgData name="Laia Grima" userId="S::orienta@anoia.cat::59cba8fa-f076-446c-8d06-ec3ca2d8c5d5" providerId="AD" clId="Web-{0BCD740F-4A8B-03F7-6CED-E5DAAD21E911}" dt="2025-10-30T07:31:27.078" v="39"/>
          <ac:graphicFrameMkLst>
            <pc:docMk/>
            <pc:sldMk cId="3620051451" sldId="275"/>
            <ac:graphicFrameMk id="36" creationId="{00000000-0000-0000-0000-000000000000}"/>
          </ac:graphicFrameMkLst>
        </pc:graphicFrameChg>
        <pc:picChg chg="mod">
          <ac:chgData name="Laia Grima" userId="S::orienta@anoia.cat::59cba8fa-f076-446c-8d06-ec3ca2d8c5d5" providerId="AD" clId="Web-{0BCD740F-4A8B-03F7-6CED-E5DAAD21E911}" dt="2025-10-30T07:29:42.111" v="4"/>
          <ac:picMkLst>
            <pc:docMk/>
            <pc:sldMk cId="3620051451" sldId="275"/>
            <ac:picMk id="40" creationId="{00000000-0000-0000-0000-000000000000}"/>
          </ac:picMkLst>
        </pc:picChg>
      </pc:sldChg>
      <pc:sldChg chg="delSp">
        <pc:chgData name="Laia Grima" userId="S::orienta@anoia.cat::59cba8fa-f076-446c-8d06-ec3ca2d8c5d5" providerId="AD" clId="Web-{0BCD740F-4A8B-03F7-6CED-E5DAAD21E911}" dt="2025-10-30T08:10:47.355" v="40"/>
        <pc:sldMkLst>
          <pc:docMk/>
          <pc:sldMk cId="200205915" sldId="283"/>
        </pc:sldMkLst>
      </pc:sldChg>
    </pc:docChg>
  </pc:docChgLst>
  <pc:docChgLst>
    <pc:chgData name="Gemma Moreno" userId="S::gemmamoreno@anoia.cat::b7840107-1eaa-4563-bc18-1d2684c35046" providerId="AD" clId="Web-{14CBECB9-5398-6F8F-4BB1-BBD6BA0C38B2}"/>
    <pc:docChg chg="modSld">
      <pc:chgData name="Gemma Moreno" userId="S::gemmamoreno@anoia.cat::b7840107-1eaa-4563-bc18-1d2684c35046" providerId="AD" clId="Web-{14CBECB9-5398-6F8F-4BB1-BBD6BA0C38B2}" dt="2025-11-04T15:58:08.524" v="6"/>
      <pc:docMkLst>
        <pc:docMk/>
      </pc:docMkLst>
      <pc:sldChg chg="delSp modSp">
        <pc:chgData name="Gemma Moreno" userId="S::gemmamoreno@anoia.cat::b7840107-1eaa-4563-bc18-1d2684c35046" providerId="AD" clId="Web-{14CBECB9-5398-6F8F-4BB1-BBD6BA0C38B2}" dt="2025-11-04T15:58:08.524" v="6"/>
        <pc:sldMkLst>
          <pc:docMk/>
          <pc:sldMk cId="3450446969" sldId="281"/>
        </pc:sldMkLst>
        <pc:spChg chg="del">
          <ac:chgData name="Gemma Moreno" userId="S::gemmamoreno@anoia.cat::b7840107-1eaa-4563-bc18-1d2684c35046" providerId="AD" clId="Web-{14CBECB9-5398-6F8F-4BB1-BBD6BA0C38B2}" dt="2025-11-04T15:58:08.524" v="6"/>
          <ac:spMkLst>
            <pc:docMk/>
            <pc:sldMk cId="3450446969" sldId="281"/>
            <ac:spMk id="4" creationId="{00000000-0000-0000-0000-000000000000}"/>
          </ac:spMkLst>
        </pc:spChg>
        <pc:spChg chg="mod">
          <ac:chgData name="Gemma Moreno" userId="S::gemmamoreno@anoia.cat::b7840107-1eaa-4563-bc18-1d2684c35046" providerId="AD" clId="Web-{14CBECB9-5398-6F8F-4BB1-BBD6BA0C38B2}" dt="2025-11-04T15:57:57.711" v="0" actId="20577"/>
          <ac:spMkLst>
            <pc:docMk/>
            <pc:sldMk cId="3450446969" sldId="281"/>
            <ac:spMk id="25" creationId="{00000000-0000-0000-0000-000000000000}"/>
          </ac:spMkLst>
        </pc:spChg>
        <pc:grpChg chg="del">
          <ac:chgData name="Gemma Moreno" userId="S::gemmamoreno@anoia.cat::b7840107-1eaa-4563-bc18-1d2684c35046" providerId="AD" clId="Web-{14CBECB9-5398-6F8F-4BB1-BBD6BA0C38B2}" dt="2025-11-04T15:57:58.493" v="1"/>
          <ac:grpSpMkLst>
            <pc:docMk/>
            <pc:sldMk cId="3450446969" sldId="281"/>
            <ac:grpSpMk id="19" creationId="{00000000-0000-0000-0000-000000000000}"/>
          </ac:grpSpMkLst>
        </pc:grpChg>
        <pc:grpChg chg="del">
          <ac:chgData name="Gemma Moreno" userId="S::gemmamoreno@anoia.cat::b7840107-1eaa-4563-bc18-1d2684c35046" providerId="AD" clId="Web-{14CBECB9-5398-6F8F-4BB1-BBD6BA0C38B2}" dt="2025-11-04T15:57:59.258" v="2"/>
          <ac:grpSpMkLst>
            <pc:docMk/>
            <pc:sldMk cId="3450446969" sldId="281"/>
            <ac:grpSpMk id="21" creationId="{00000000-0000-0000-0000-000000000000}"/>
          </ac:grpSpMkLst>
        </pc:grpChg>
        <pc:grpChg chg="del">
          <ac:chgData name="Gemma Moreno" userId="S::gemmamoreno@anoia.cat::b7840107-1eaa-4563-bc18-1d2684c35046" providerId="AD" clId="Web-{14CBECB9-5398-6F8F-4BB1-BBD6BA0C38B2}" dt="2025-11-04T15:58:00.149" v="3"/>
          <ac:grpSpMkLst>
            <pc:docMk/>
            <pc:sldMk cId="3450446969" sldId="281"/>
            <ac:grpSpMk id="26" creationId="{00000000-0000-0000-0000-000000000000}"/>
          </ac:grpSpMkLst>
        </pc:grpChg>
        <pc:grpChg chg="del">
          <ac:chgData name="Gemma Moreno" userId="S::gemmamoreno@anoia.cat::b7840107-1eaa-4563-bc18-1d2684c35046" providerId="AD" clId="Web-{14CBECB9-5398-6F8F-4BB1-BBD6BA0C38B2}" dt="2025-11-04T15:58:02.586" v="5"/>
          <ac:grpSpMkLst>
            <pc:docMk/>
            <pc:sldMk cId="3450446969" sldId="281"/>
            <ac:grpSpMk id="29" creationId="{00000000-0000-0000-0000-000000000000}"/>
          </ac:grpSpMkLst>
        </pc:grpChg>
        <pc:grpChg chg="del">
          <ac:chgData name="Gemma Moreno" userId="S::gemmamoreno@anoia.cat::b7840107-1eaa-4563-bc18-1d2684c35046" providerId="AD" clId="Web-{14CBECB9-5398-6F8F-4BB1-BBD6BA0C38B2}" dt="2025-11-04T15:58:01.633" v="4"/>
          <ac:grpSpMkLst>
            <pc:docMk/>
            <pc:sldMk cId="3450446969" sldId="281"/>
            <ac:grpSpMk id="32" creationId="{00000000-0000-0000-0000-000000000000}"/>
          </ac:grpSpMkLst>
        </pc:grpChg>
      </pc:sldChg>
    </pc:docChg>
  </pc:docChgLst>
  <pc:docChgLst>
    <pc:chgData name="Laia Grima" userId="S::orienta@anoia.cat::59cba8fa-f076-446c-8d06-ec3ca2d8c5d5" providerId="AD" clId="Web-{B923F43D-E2CA-555B-10F5-F0B099990791}"/>
    <pc:docChg chg="modSld">
      <pc:chgData name="Laia Grima" userId="S::orienta@anoia.cat::59cba8fa-f076-446c-8d06-ec3ca2d8c5d5" providerId="AD" clId="Web-{B923F43D-E2CA-555B-10F5-F0B099990791}" dt="2025-11-04T08:53:50.493" v="0" actId="20577"/>
      <pc:docMkLst>
        <pc:docMk/>
      </pc:docMkLst>
      <pc:sldChg chg="modSp">
        <pc:chgData name="Laia Grima" userId="S::orienta@anoia.cat::59cba8fa-f076-446c-8d06-ec3ca2d8c5d5" providerId="AD" clId="Web-{B923F43D-E2CA-555B-10F5-F0B099990791}" dt="2025-11-04T08:53:50.493" v="0" actId="20577"/>
        <pc:sldMkLst>
          <pc:docMk/>
          <pc:sldMk cId="3450446969" sldId="281"/>
        </pc:sldMkLst>
        <pc:spChg chg="mod">
          <ac:chgData name="Laia Grima" userId="S::orienta@anoia.cat::59cba8fa-f076-446c-8d06-ec3ca2d8c5d5" providerId="AD" clId="Web-{B923F43D-E2CA-555B-10F5-F0B099990791}" dt="2025-11-04T08:53:50.493" v="0" actId="20577"/>
          <ac:spMkLst>
            <pc:docMk/>
            <pc:sldMk cId="3450446969" sldId="281"/>
            <ac:spMk id="24" creationId="{00000000-0000-0000-0000-000000000000}"/>
          </ac:spMkLst>
        </pc:spChg>
      </pc:sldChg>
    </pc:docChg>
  </pc:docChgLst>
  <pc:docChgLst>
    <pc:chgData name="Laia Grima" userId="S::orienta@anoia.cat::59cba8fa-f076-446c-8d06-ec3ca2d8c5d5" providerId="AD" clId="Web-{CA7F1682-8502-08D1-4718-EFD833E25346}"/>
    <pc:docChg chg="modSld">
      <pc:chgData name="Laia Grima" userId="S::orienta@anoia.cat::59cba8fa-f076-446c-8d06-ec3ca2d8c5d5" providerId="AD" clId="Web-{CA7F1682-8502-08D1-4718-EFD833E25346}" dt="2025-10-31T12:05:22.374" v="1"/>
      <pc:docMkLst>
        <pc:docMk/>
      </pc:docMkLst>
      <pc:sldChg chg="addSp delSp">
        <pc:chgData name="Laia Grima" userId="S::orienta@anoia.cat::59cba8fa-f076-446c-8d06-ec3ca2d8c5d5" providerId="AD" clId="Web-{CA7F1682-8502-08D1-4718-EFD833E25346}" dt="2025-10-31T12:05:22.374" v="1"/>
        <pc:sldMkLst>
          <pc:docMk/>
          <pc:sldMk cId="3450446969" sldId="28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moreno\Desktop\indicadors%20municipi%20servei%20orientaci&#243;_prospecci&#24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moreno\Desktop\indicadors%20municipi%20servei%20orientaci&#243;_prospecci&#243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moreno\Desktop\indicadors%20municipi%20servei%20orientaci&#243;_prospecci&#243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moreno\Desktop\indicadors%20municipi%20servei%20orientaci&#243;_prospecci&#243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083147014030652"/>
          <c:y val="0.1167027559055118"/>
          <c:w val="0.30681416674767503"/>
          <c:h val="0.64718613298337713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43AEE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82-433A-A06C-2CD93F8D2302}"/>
              </c:ext>
            </c:extLst>
          </c:dPt>
          <c:dPt>
            <c:idx val="1"/>
            <c:bubble3D val="0"/>
            <c:spPr>
              <a:solidFill>
                <a:srgbClr val="45D65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82-433A-A06C-2CD93F8D2302}"/>
              </c:ext>
            </c:extLst>
          </c:dPt>
          <c:cat>
            <c:strRef>
              <c:f>'[indicadors municipi servei orientació_prospecció.xlsx]Hostalets'!$B$9:$B$10</c:f>
              <c:strCache>
                <c:ptCount val="2"/>
                <c:pt idx="0">
                  <c:v>Homes</c:v>
                </c:pt>
                <c:pt idx="1">
                  <c:v>Dones</c:v>
                </c:pt>
              </c:strCache>
            </c:strRef>
          </c:cat>
          <c:val>
            <c:numRef>
              <c:f>'[indicadors municipi servei orientació_prospecció.xlsx]Hostalets'!$C$9:$C$10</c:f>
              <c:numCache>
                <c:formatCode>General</c:formatCode>
                <c:ptCount val="2"/>
                <c:pt idx="0">
                  <c:v>9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82-433A-A06C-2CD93F8D2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7847120961730514E-4"/>
          <c:y val="0.13194444444444445"/>
          <c:w val="0.47249382716049382"/>
          <c:h val="0.15836942257217848"/>
        </c:manualLayout>
      </c:layout>
      <c:overlay val="0"/>
      <c:spPr>
        <a:solidFill>
          <a:srgbClr val="FFFFFF"/>
        </a:solidFill>
        <a:ln>
          <a:solidFill>
            <a:srgbClr val="FFFFFF"/>
          </a:solidFill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FFFFFF"/>
      </a:solidFill>
      <a:prstDash val="solid"/>
      <a:round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55E-2"/>
          <c:y val="5.5555555555555552E-2"/>
          <c:w val="0.93888888888888888"/>
          <c:h val="0.74632108486439197"/>
        </c:manualLayout>
      </c:layout>
      <c:lineChart>
        <c:grouping val="standard"/>
        <c:varyColors val="0"/>
        <c:ser>
          <c:idx val="0"/>
          <c:order val="0"/>
          <c:tx>
            <c:strRef>
              <c:f>'[indicadors municipi servei orientació_prospecció.xlsx]Hostalets'!$C$13</c:f>
              <c:strCache>
                <c:ptCount val="1"/>
                <c:pt idx="0">
                  <c:v>homes 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9722222222222221E-2"/>
                  <c:y val="-7.4074074074074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613-4A33-8A86-356C873E063A}"/>
                </c:ext>
              </c:extLst>
            </c:dLbl>
            <c:dLbl>
              <c:idx val="2"/>
              <c:layout>
                <c:manualLayout>
                  <c:x val="-3.6944444444444446E-2"/>
                  <c:y val="6.01851851851851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613-4A33-8A86-356C873E063A}"/>
                </c:ext>
              </c:extLst>
            </c:dLbl>
            <c:dLbl>
              <c:idx val="3"/>
              <c:layout>
                <c:manualLayout>
                  <c:x val="-1.7500000000000002E-2"/>
                  <c:y val="1.85185185185185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613-4A33-8A86-356C873E063A}"/>
                </c:ext>
              </c:extLst>
            </c:dLbl>
            <c:dLbl>
              <c:idx val="4"/>
              <c:layout>
                <c:manualLayout>
                  <c:x val="-2.0277777777777777E-2"/>
                  <c:y val="5.09259259259259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613-4A33-8A86-356C873E06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'[indicadors municipi servei orientació_prospecció.xlsx]Hostalets'!$B$14:$B$18</c:f>
              <c:strCache>
                <c:ptCount val="5"/>
                <c:pt idx="0">
                  <c:v>menors de 20</c:v>
                </c:pt>
                <c:pt idx="1">
                  <c:v>de 20 a 29</c:v>
                </c:pt>
                <c:pt idx="2">
                  <c:v>de 30 a 39</c:v>
                </c:pt>
                <c:pt idx="3">
                  <c:v>de 40 a 49</c:v>
                </c:pt>
                <c:pt idx="4">
                  <c:v>de 50 a 64</c:v>
                </c:pt>
              </c:strCache>
            </c:strRef>
          </c:cat>
          <c:val>
            <c:numRef>
              <c:f>'[indicadors municipi servei orientació_prospecció.xlsx]Hostalets'!$C$14:$C$18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613-4A33-8A86-356C873E063A}"/>
            </c:ext>
          </c:extLst>
        </c:ser>
        <c:ser>
          <c:idx val="1"/>
          <c:order val="1"/>
          <c:tx>
            <c:strRef>
              <c:f>'[indicadors municipi servei orientació_prospecció.xlsx]Hostalets'!$D$13</c:f>
              <c:strCache>
                <c:ptCount val="1"/>
                <c:pt idx="0">
                  <c:v>dones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3.6944444444444446E-2"/>
                  <c:y val="-6.01851851851852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613-4A33-8A86-356C873E063A}"/>
                </c:ext>
              </c:extLst>
            </c:dLbl>
            <c:dLbl>
              <c:idx val="3"/>
              <c:layout>
                <c:manualLayout>
                  <c:x val="-4.5277777777777778E-2"/>
                  <c:y val="-6.94444444444444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613-4A33-8A86-356C873E063A}"/>
                </c:ext>
              </c:extLst>
            </c:dLbl>
            <c:dLbl>
              <c:idx val="4"/>
              <c:layout>
                <c:manualLayout>
                  <c:x val="-4.25000000000001E-2"/>
                  <c:y val="-4.6296296296296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613-4A33-8A86-356C873E06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'[indicadors municipi servei orientació_prospecció.xlsx]Hostalets'!$B$14:$B$18</c:f>
              <c:strCache>
                <c:ptCount val="5"/>
                <c:pt idx="0">
                  <c:v>menors de 20</c:v>
                </c:pt>
                <c:pt idx="1">
                  <c:v>de 20 a 29</c:v>
                </c:pt>
                <c:pt idx="2">
                  <c:v>de 30 a 39</c:v>
                </c:pt>
                <c:pt idx="3">
                  <c:v>de 40 a 49</c:v>
                </c:pt>
                <c:pt idx="4">
                  <c:v>de 50 a 64</c:v>
                </c:pt>
              </c:strCache>
            </c:strRef>
          </c:cat>
          <c:val>
            <c:numRef>
              <c:f>'[indicadors municipi servei orientació_prospecció.xlsx]Hostalets'!$D$14:$D$18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613-4A33-8A86-356C873E063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66102575"/>
        <c:axId val="1766096751"/>
      </c:lineChart>
      <c:catAx>
        <c:axId val="1766102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ca-ES"/>
          </a:p>
        </c:txPr>
        <c:crossAx val="1766096751"/>
        <c:crosses val="autoZero"/>
        <c:auto val="1"/>
        <c:lblAlgn val="ctr"/>
        <c:lblOffset val="100"/>
        <c:noMultiLvlLbl val="0"/>
      </c:catAx>
      <c:valAx>
        <c:axId val="1766096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17661025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055555555555558E-2"/>
          <c:y val="0.11342592592592593"/>
          <c:w val="0.81388888888888888"/>
          <c:h val="0.77314814814814814"/>
        </c:manualLayout>
      </c:layout>
      <c:pie3DChart>
        <c:varyColors val="1"/>
        <c:ser>
          <c:idx val="0"/>
          <c:order val="0"/>
          <c:tx>
            <c:strRef>
              <c:f>'[indicadors municipi servei orientació_prospecció.xlsx]Hostalets'!$B$30:$C$30</c:f>
              <c:strCache>
                <c:ptCount val="2"/>
                <c:pt idx="0">
                  <c:v>INSERCIONS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BA1-4FBC-9D78-33198058D36B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4BA1-4FBC-9D78-33198058D36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ysClr val="windowText" lastClr="000000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ca-E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4BA1-4FBC-9D78-33198058D36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ysClr val="windowText" lastClr="000000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ca-E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4BA1-4FBC-9D78-33198058D3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a-E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'[indicadors municipi servei orientació_prospecció.xlsx]Hostalets'!$D$29:$E$29</c:f>
              <c:strCache>
                <c:ptCount val="2"/>
                <c:pt idx="0">
                  <c:v>HOMES</c:v>
                </c:pt>
                <c:pt idx="1">
                  <c:v>DONES</c:v>
                </c:pt>
              </c:strCache>
            </c:strRef>
          </c:cat>
          <c:val>
            <c:numRef>
              <c:f>'[indicadors municipi servei orientació_prospecció.xlsx]Hostalets'!$D$30:$E$30</c:f>
              <c:numCache>
                <c:formatCode>General</c:formatCode>
                <c:ptCount val="2"/>
                <c:pt idx="0">
                  <c:v>4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A1-4FBC-9D78-33198058D36B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0168776371308023E-2"/>
          <c:y val="0.13073430661920801"/>
          <c:w val="0.90717299578059074"/>
          <c:h val="0.8692656933807919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C1E-410C-B396-11EB069E812B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4C1E-410C-B396-11EB069E812B}"/>
              </c:ext>
            </c:extLst>
          </c:dPt>
          <c:dLbls>
            <c:delete val="1"/>
          </c:dLbls>
          <c:cat>
            <c:strRef>
              <c:f>'[indicadors municipi servei orientació_prospecció.xlsx]plantilla'!$B$45:$B$46</c:f>
              <c:strCache>
                <c:ptCount val="2"/>
                <c:pt idx="0">
                  <c:v>Número d'empreses visitades 24-25</c:v>
                </c:pt>
                <c:pt idx="1">
                  <c:v>Número d'empreses no visitades 24-26</c:v>
                </c:pt>
              </c:strCache>
            </c:strRef>
          </c:cat>
          <c:val>
            <c:numRef>
              <c:f>'[indicadors municipi servei orientació_prospecció.xlsx]plantilla'!$C$45:$C$46</c:f>
              <c:numCache>
                <c:formatCode>0</c:formatCode>
                <c:ptCount val="2"/>
                <c:pt idx="0">
                  <c:v>29.787234042553191</c:v>
                </c:pt>
                <c:pt idx="1">
                  <c:v>70.212765957446805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1E-410C-B396-11EB069E812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000">
  <a:srgbClr val="637CEF"/>
  <a:srgbClr val="E3008C"/>
  <a:srgbClr val="2AA0A4"/>
  <a:srgbClr val="9373C0"/>
  <a:srgbClr val="13A10E"/>
  <a:srgbClr val="3A96DD"/>
  <a:srgbClr val="CA5010"/>
  <a:srgbClr val="57811B"/>
  <a:srgbClr val="B146C2"/>
  <a:srgbClr val="AE8C00"/>
  <a:srgbClr val="AE8C00"/>
  <a:srgbClr val="637CEF"/>
  <a:srgbClr val="EE5FB7"/>
  <a:srgbClr val="008B94"/>
  <a:srgbClr val="D77440"/>
  <a:srgbClr val="BA58C9"/>
  <a:srgbClr val="3A96DD"/>
  <a:srgbClr val="E3008C"/>
  <a:srgbClr val="C36BD1"/>
  <a:srgbClr val="D06228"/>
  <a:srgbClr val="57811B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CBC5F8-169F-4FF9-A230-839DBB2A9257}" type="doc">
      <dgm:prSet loTypeId="urn:microsoft.com/office/officeart/2005/8/layout/process3" loCatId="process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s-ES"/>
        </a:p>
      </dgm:t>
    </dgm:pt>
    <dgm:pt modelId="{C7BAF5B2-8CC7-4C97-BB5E-931C71453108}">
      <dgm:prSet phldrT="[Texto]"/>
      <dgm:spPr>
        <a:solidFill>
          <a:schemeClr val="accent6">
            <a:lumMod val="75000"/>
          </a:schemeClr>
        </a:solidFill>
      </dgm:spPr>
      <dgm:t>
        <a:bodyPr anchor="ctr"/>
        <a:lstStyle/>
        <a:p>
          <a:pPr algn="ctr"/>
          <a:r>
            <a:rPr lang="es-ES">
              <a:latin typeface="Century Gothic" panose="020B0502020202020204" pitchFamily="34" charset="0"/>
            </a:rPr>
            <a:t>DETECCIÓ I ANÀLISI</a:t>
          </a:r>
        </a:p>
      </dgm:t>
    </dgm:pt>
    <dgm:pt modelId="{921633EC-CDF7-42E9-87B3-8632CA6B365E}" type="parTrans" cxnId="{FC7E9A23-5591-4DD3-B872-8C238BF8F7A9}">
      <dgm:prSet/>
      <dgm:spPr/>
      <dgm:t>
        <a:bodyPr/>
        <a:lstStyle/>
        <a:p>
          <a:endParaRPr lang="es-ES"/>
        </a:p>
      </dgm:t>
    </dgm:pt>
    <dgm:pt modelId="{847E6743-7020-4787-91A3-46C298AC5DE1}" type="sibTrans" cxnId="{FC7E9A23-5591-4DD3-B872-8C238BF8F7A9}">
      <dgm:prSet/>
      <dgm:spPr>
        <a:noFill/>
      </dgm:spPr>
      <dgm:t>
        <a:bodyPr/>
        <a:lstStyle/>
        <a:p>
          <a:endParaRPr lang="es-ES">
            <a:noFill/>
          </a:endParaRPr>
        </a:p>
      </dgm:t>
    </dgm:pt>
    <dgm:pt modelId="{AB80557C-B7AD-446F-9660-58B8EEB66C2A}">
      <dgm:prSet phldrT="[Texto]"/>
      <dgm:spPr>
        <a:solidFill>
          <a:srgbClr val="0509B3"/>
        </a:solidFill>
      </dgm:spPr>
      <dgm:t>
        <a:bodyPr anchor="ctr"/>
        <a:lstStyle/>
        <a:p>
          <a:pPr algn="ctr"/>
          <a:r>
            <a:rPr lang="es-ES">
              <a:latin typeface="Century Gothic" panose="020B0502020202020204" pitchFamily="34" charset="0"/>
            </a:rPr>
            <a:t>SELECCIÓ DE PERSONAL</a:t>
          </a:r>
        </a:p>
      </dgm:t>
    </dgm:pt>
    <dgm:pt modelId="{B9C72F37-0831-4200-86DC-447EAB1620C4}" type="parTrans" cxnId="{EF9337F1-8389-4340-981F-DB190EDB7AA5}">
      <dgm:prSet/>
      <dgm:spPr/>
      <dgm:t>
        <a:bodyPr/>
        <a:lstStyle/>
        <a:p>
          <a:endParaRPr lang="es-ES"/>
        </a:p>
      </dgm:t>
    </dgm:pt>
    <dgm:pt modelId="{A752EC01-C5F6-433D-B742-9481F46E510A}" type="sibTrans" cxnId="{EF9337F1-8389-4340-981F-DB190EDB7AA5}">
      <dgm:prSet/>
      <dgm:spPr>
        <a:noFill/>
      </dgm:spPr>
      <dgm:t>
        <a:bodyPr/>
        <a:lstStyle/>
        <a:p>
          <a:endParaRPr lang="es-ES"/>
        </a:p>
      </dgm:t>
    </dgm:pt>
    <dgm:pt modelId="{3B7F73B8-A57B-4E53-89B0-C57BB001C777}">
      <dgm:prSet phldrT="[Texto]" custT="1"/>
      <dgm:spPr/>
      <dgm:t>
        <a:bodyPr/>
        <a:lstStyle/>
        <a:p>
          <a:pPr algn="ctr"/>
          <a:r>
            <a:rPr lang="es-ES" sz="1050" err="1">
              <a:latin typeface="Century Gothic" panose="020B0502020202020204" pitchFamily="34" charset="0"/>
            </a:rPr>
            <a:t>Suport</a:t>
          </a:r>
          <a:r>
            <a:rPr lang="es-ES" sz="1050">
              <a:latin typeface="Century Gothic" panose="020B0502020202020204" pitchFamily="34" charset="0"/>
            </a:rPr>
            <a:t> a la </a:t>
          </a:r>
          <a:r>
            <a:rPr lang="es-ES" sz="1050" err="1">
              <a:latin typeface="Century Gothic" panose="020B0502020202020204" pitchFamily="34" charset="0"/>
            </a:rPr>
            <a:t>definició</a:t>
          </a:r>
          <a:r>
            <a:rPr lang="es-ES" sz="1050">
              <a:latin typeface="Century Gothic" panose="020B0502020202020204" pitchFamily="34" charset="0"/>
            </a:rPr>
            <a:t> de </a:t>
          </a:r>
          <a:r>
            <a:rPr lang="es-ES" sz="1050" err="1">
              <a:latin typeface="Century Gothic" panose="020B0502020202020204" pitchFamily="34" charset="0"/>
            </a:rPr>
            <a:t>perfils</a:t>
          </a:r>
          <a:r>
            <a:rPr lang="es-ES" sz="1050">
              <a:latin typeface="Century Gothic" panose="020B0502020202020204" pitchFamily="34" charset="0"/>
            </a:rPr>
            <a:t> i </a:t>
          </a:r>
          <a:r>
            <a:rPr lang="es-ES" sz="1050" err="1">
              <a:latin typeface="Century Gothic" panose="020B0502020202020204" pitchFamily="34" charset="0"/>
            </a:rPr>
            <a:t>presentació</a:t>
          </a:r>
          <a:r>
            <a:rPr lang="es-ES" sz="1050">
              <a:latin typeface="Century Gothic" panose="020B0502020202020204" pitchFamily="34" charset="0"/>
            </a:rPr>
            <a:t> de </a:t>
          </a:r>
          <a:r>
            <a:rPr lang="es-ES" sz="1050" err="1">
              <a:latin typeface="Century Gothic" panose="020B0502020202020204" pitchFamily="34" charset="0"/>
            </a:rPr>
            <a:t>candidats</a:t>
          </a:r>
          <a:r>
            <a:rPr lang="es-ES" sz="1050">
              <a:latin typeface="Century Gothic" panose="020B0502020202020204" pitchFamily="34" charset="0"/>
            </a:rPr>
            <a:t> </a:t>
          </a:r>
          <a:r>
            <a:rPr lang="es-ES" sz="1050" err="1">
              <a:latin typeface="Century Gothic" panose="020B0502020202020204" pitchFamily="34" charset="0"/>
            </a:rPr>
            <a:t>ajustats</a:t>
          </a:r>
          <a:r>
            <a:rPr lang="es-ES" sz="1050">
              <a:latin typeface="Century Gothic" panose="020B0502020202020204" pitchFamily="34" charset="0"/>
            </a:rPr>
            <a:t> </a:t>
          </a:r>
          <a:r>
            <a:rPr lang="es-ES" sz="1050" err="1">
              <a:latin typeface="Century Gothic" panose="020B0502020202020204" pitchFamily="34" charset="0"/>
            </a:rPr>
            <a:t>als</a:t>
          </a:r>
          <a:r>
            <a:rPr lang="es-ES" sz="1050">
              <a:latin typeface="Century Gothic" panose="020B0502020202020204" pitchFamily="34" charset="0"/>
            </a:rPr>
            <a:t> </a:t>
          </a:r>
          <a:r>
            <a:rPr lang="es-ES" sz="1050" err="1">
              <a:latin typeface="Century Gothic" panose="020B0502020202020204" pitchFamily="34" charset="0"/>
            </a:rPr>
            <a:t>perfils</a:t>
          </a:r>
          <a:r>
            <a:rPr lang="es-ES" sz="1050">
              <a:latin typeface="Century Gothic" panose="020B0502020202020204" pitchFamily="34" charset="0"/>
            </a:rPr>
            <a:t> que cerquen.</a:t>
          </a:r>
          <a:endParaRPr lang="es-ES" sz="1050"/>
        </a:p>
      </dgm:t>
    </dgm:pt>
    <dgm:pt modelId="{2A91AFE0-E14A-4AEF-A2F7-D7AD391BC5CF}" type="parTrans" cxnId="{457805EE-19EE-4B0A-9983-96A21953A8C1}">
      <dgm:prSet/>
      <dgm:spPr/>
      <dgm:t>
        <a:bodyPr/>
        <a:lstStyle/>
        <a:p>
          <a:endParaRPr lang="es-ES"/>
        </a:p>
      </dgm:t>
    </dgm:pt>
    <dgm:pt modelId="{EC2C0E97-ADB1-487E-9DE6-05D4E5734754}" type="sibTrans" cxnId="{457805EE-19EE-4B0A-9983-96A21953A8C1}">
      <dgm:prSet/>
      <dgm:spPr/>
      <dgm:t>
        <a:bodyPr/>
        <a:lstStyle/>
        <a:p>
          <a:endParaRPr lang="es-ES"/>
        </a:p>
      </dgm:t>
    </dgm:pt>
    <dgm:pt modelId="{DAA014E7-E2EB-4E3E-84F1-58C556F4F49A}">
      <dgm:prSet phldrT="[Texto]"/>
      <dgm:spPr>
        <a:solidFill>
          <a:schemeClr val="accent6">
            <a:lumMod val="75000"/>
          </a:schemeClr>
        </a:solidFill>
      </dgm:spPr>
      <dgm:t>
        <a:bodyPr anchor="ctr"/>
        <a:lstStyle/>
        <a:p>
          <a:pPr algn="ctr"/>
          <a:r>
            <a:rPr lang="es-ES">
              <a:latin typeface="Century Gothic" panose="020B0502020202020204" pitchFamily="34" charset="0"/>
            </a:rPr>
            <a:t>FORMACIÓ</a:t>
          </a:r>
        </a:p>
      </dgm:t>
    </dgm:pt>
    <dgm:pt modelId="{A86F2AB1-5BB3-4F02-A8F8-4E21CD8F1456}" type="parTrans" cxnId="{2CEA5AF5-938A-4181-A817-1D4BEBD4990F}">
      <dgm:prSet/>
      <dgm:spPr/>
      <dgm:t>
        <a:bodyPr/>
        <a:lstStyle/>
        <a:p>
          <a:endParaRPr lang="es-ES"/>
        </a:p>
      </dgm:t>
    </dgm:pt>
    <dgm:pt modelId="{04F8011F-ADB0-42C6-BDD4-CB268B398B1D}" type="sibTrans" cxnId="{2CEA5AF5-938A-4181-A817-1D4BEBD4990F}">
      <dgm:prSet/>
      <dgm:spPr/>
      <dgm:t>
        <a:bodyPr/>
        <a:lstStyle/>
        <a:p>
          <a:endParaRPr lang="es-ES"/>
        </a:p>
      </dgm:t>
    </dgm:pt>
    <dgm:pt modelId="{B5094DF9-53F0-4781-8619-FF38D4415F9F}">
      <dgm:prSet phldrT="[Texto]" custT="1"/>
      <dgm:spPr/>
      <dgm:t>
        <a:bodyPr/>
        <a:lstStyle/>
        <a:p>
          <a:pPr algn="ctr"/>
          <a:r>
            <a:rPr lang="es-ES" sz="1050" err="1">
              <a:latin typeface="Century Gothic" panose="020B0502020202020204" pitchFamily="34" charset="0"/>
            </a:rPr>
            <a:t>Organitzem</a:t>
          </a:r>
          <a:r>
            <a:rPr lang="es-ES" sz="1050">
              <a:latin typeface="Century Gothic" panose="020B0502020202020204" pitchFamily="34" charset="0"/>
            </a:rPr>
            <a:t> </a:t>
          </a:r>
          <a:r>
            <a:rPr lang="es-ES" sz="1050" err="1">
              <a:latin typeface="Century Gothic" panose="020B0502020202020204" pitchFamily="34" charset="0"/>
            </a:rPr>
            <a:t>formació</a:t>
          </a:r>
          <a:r>
            <a:rPr lang="es-ES" sz="1050">
              <a:latin typeface="Century Gothic" panose="020B0502020202020204" pitchFamily="34" charset="0"/>
            </a:rPr>
            <a:t> </a:t>
          </a:r>
          <a:r>
            <a:rPr lang="es-ES" sz="1050" err="1">
              <a:latin typeface="Century Gothic" panose="020B0502020202020204" pitchFamily="34" charset="0"/>
            </a:rPr>
            <a:t>especialitzada</a:t>
          </a:r>
          <a:r>
            <a:rPr lang="es-ES" sz="1050">
              <a:latin typeface="Century Gothic" panose="020B0502020202020204" pitchFamily="34" charset="0"/>
            </a:rPr>
            <a:t> a mida de les </a:t>
          </a:r>
          <a:r>
            <a:rPr lang="es-ES" sz="1050" err="1">
              <a:latin typeface="Century Gothic" panose="020B0502020202020204" pitchFamily="34" charset="0"/>
            </a:rPr>
            <a:t>necessitats</a:t>
          </a:r>
          <a:r>
            <a:rPr lang="es-ES" sz="1050">
              <a:latin typeface="Century Gothic" panose="020B0502020202020204" pitchFamily="34" charset="0"/>
            </a:rPr>
            <a:t> </a:t>
          </a:r>
          <a:r>
            <a:rPr lang="es-ES" sz="1050" err="1">
              <a:latin typeface="Century Gothic" panose="020B0502020202020204" pitchFamily="34" charset="0"/>
            </a:rPr>
            <a:t>dels</a:t>
          </a:r>
          <a:r>
            <a:rPr lang="es-ES" sz="1050">
              <a:latin typeface="Century Gothic" panose="020B0502020202020204" pitchFamily="34" charset="0"/>
            </a:rPr>
            <a:t> </a:t>
          </a:r>
          <a:r>
            <a:rPr lang="es-ES" sz="1050" err="1">
              <a:latin typeface="Century Gothic" panose="020B0502020202020204" pitchFamily="34" charset="0"/>
            </a:rPr>
            <a:t>gremis</a:t>
          </a:r>
          <a:r>
            <a:rPr lang="es-ES" sz="1050">
              <a:latin typeface="Century Gothic" panose="020B0502020202020204" pitchFamily="34" charset="0"/>
            </a:rPr>
            <a:t> o </a:t>
          </a:r>
          <a:r>
            <a:rPr lang="es-ES" sz="1050" err="1">
              <a:latin typeface="Century Gothic" panose="020B0502020202020204" pitchFamily="34" charset="0"/>
            </a:rPr>
            <a:t>sectors</a:t>
          </a:r>
          <a:r>
            <a:rPr lang="es-ES" sz="1050">
              <a:latin typeface="Century Gothic" panose="020B0502020202020204" pitchFamily="34" charset="0"/>
            </a:rPr>
            <a:t>.</a:t>
          </a:r>
        </a:p>
      </dgm:t>
    </dgm:pt>
    <dgm:pt modelId="{F42E34A0-2C0A-4ECC-B1DA-CC6C8D0E7EFC}" type="parTrans" cxnId="{FB62DAAA-508B-4872-B9DE-6909D0E81EAC}">
      <dgm:prSet/>
      <dgm:spPr/>
      <dgm:t>
        <a:bodyPr/>
        <a:lstStyle/>
        <a:p>
          <a:endParaRPr lang="es-ES"/>
        </a:p>
      </dgm:t>
    </dgm:pt>
    <dgm:pt modelId="{157FA082-1E12-4E3D-8CE1-0A73A14E2369}" type="sibTrans" cxnId="{FB62DAAA-508B-4872-B9DE-6909D0E81EAC}">
      <dgm:prSet/>
      <dgm:spPr/>
      <dgm:t>
        <a:bodyPr/>
        <a:lstStyle/>
        <a:p>
          <a:endParaRPr lang="es-ES"/>
        </a:p>
      </dgm:t>
    </dgm:pt>
    <dgm:pt modelId="{27E63A12-D47F-4FAC-A255-605AB069ED42}">
      <dgm:prSet phldrT="[Texto]" custT="1"/>
      <dgm:spPr/>
      <dgm:t>
        <a:bodyPr anchor="ctr"/>
        <a:lstStyle/>
        <a:p>
          <a:pPr algn="ctr"/>
          <a:r>
            <a:rPr lang="es-ES" sz="1050" err="1">
              <a:latin typeface="Century Gothic" panose="020B0502020202020204" pitchFamily="34" charset="0"/>
            </a:rPr>
            <a:t>Sectors</a:t>
          </a:r>
          <a:r>
            <a:rPr lang="es-ES" sz="1050">
              <a:latin typeface="Century Gothic" panose="020B0502020202020204" pitchFamily="34" charset="0"/>
            </a:rPr>
            <a:t> </a:t>
          </a:r>
          <a:r>
            <a:rPr lang="es-ES" sz="1050" err="1">
              <a:latin typeface="Century Gothic" panose="020B0502020202020204" pitchFamily="34" charset="0"/>
            </a:rPr>
            <a:t>emergents</a:t>
          </a:r>
          <a:r>
            <a:rPr lang="es-ES" sz="1050">
              <a:latin typeface="Century Gothic" panose="020B0502020202020204" pitchFamily="34" charset="0"/>
            </a:rPr>
            <a:t> a la comarca </a:t>
          </a:r>
          <a:r>
            <a:rPr lang="es-ES" sz="1050" err="1">
              <a:latin typeface="Century Gothic" panose="020B0502020202020204" pitchFamily="34" charset="0"/>
            </a:rPr>
            <a:t>amb</a:t>
          </a:r>
          <a:r>
            <a:rPr lang="es-ES" sz="1050">
              <a:latin typeface="Century Gothic" panose="020B0502020202020204" pitchFamily="34" charset="0"/>
            </a:rPr>
            <a:t> </a:t>
          </a:r>
          <a:r>
            <a:rPr lang="es-ES" sz="1050" err="1">
              <a:latin typeface="Century Gothic" panose="020B0502020202020204" pitchFamily="34" charset="0"/>
            </a:rPr>
            <a:t>l’objectiu</a:t>
          </a:r>
          <a:r>
            <a:rPr lang="es-ES" sz="1050">
              <a:latin typeface="Century Gothic" panose="020B0502020202020204" pitchFamily="34" charset="0"/>
            </a:rPr>
            <a:t> de poder donar </a:t>
          </a:r>
          <a:r>
            <a:rPr lang="es-ES" sz="1050" err="1">
              <a:latin typeface="Century Gothic" panose="020B0502020202020204" pitchFamily="34" charset="0"/>
            </a:rPr>
            <a:t>resposta</a:t>
          </a:r>
          <a:r>
            <a:rPr lang="es-ES" sz="1050">
              <a:latin typeface="Century Gothic" panose="020B0502020202020204" pitchFamily="34" charset="0"/>
            </a:rPr>
            <a:t> a les </a:t>
          </a:r>
          <a:r>
            <a:rPr lang="es-ES" sz="1050" err="1">
              <a:latin typeface="Century Gothic" panose="020B0502020202020204" pitchFamily="34" charset="0"/>
            </a:rPr>
            <a:t>diferents</a:t>
          </a:r>
          <a:r>
            <a:rPr lang="es-ES" sz="1050">
              <a:latin typeface="Century Gothic" panose="020B0502020202020204" pitchFamily="34" charset="0"/>
            </a:rPr>
            <a:t> </a:t>
          </a:r>
          <a:r>
            <a:rPr lang="es-ES" sz="1050" err="1">
              <a:latin typeface="Century Gothic" panose="020B0502020202020204" pitchFamily="34" charset="0"/>
            </a:rPr>
            <a:t>necessitats</a:t>
          </a:r>
          <a:r>
            <a:rPr lang="es-ES" sz="1050">
              <a:latin typeface="Century Gothic" panose="020B0502020202020204" pitchFamily="34" charset="0"/>
            </a:rPr>
            <a:t>.</a:t>
          </a:r>
        </a:p>
      </dgm:t>
    </dgm:pt>
    <dgm:pt modelId="{73B5314C-BA19-4A4A-8B94-A495A3FDEFE8}" type="parTrans" cxnId="{38DCECFB-90EC-45E6-B816-D3860B27CF6B}">
      <dgm:prSet/>
      <dgm:spPr/>
      <dgm:t>
        <a:bodyPr/>
        <a:lstStyle/>
        <a:p>
          <a:endParaRPr lang="es-ES"/>
        </a:p>
      </dgm:t>
    </dgm:pt>
    <dgm:pt modelId="{6A623EE4-87FA-47CA-A753-E64C014BB05D}" type="sibTrans" cxnId="{38DCECFB-90EC-45E6-B816-D3860B27CF6B}">
      <dgm:prSet/>
      <dgm:spPr/>
      <dgm:t>
        <a:bodyPr/>
        <a:lstStyle/>
        <a:p>
          <a:endParaRPr lang="es-ES"/>
        </a:p>
      </dgm:t>
    </dgm:pt>
    <dgm:pt modelId="{075350AC-181C-470D-848A-ED862B094C25}" type="pres">
      <dgm:prSet presAssocID="{83CBC5F8-169F-4FF9-A230-839DBB2A925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3FE397B-0AB7-44C7-8416-10D25BD16441}" type="pres">
      <dgm:prSet presAssocID="{C7BAF5B2-8CC7-4C97-BB5E-931C71453108}" presName="composite" presStyleCnt="0"/>
      <dgm:spPr/>
    </dgm:pt>
    <dgm:pt modelId="{880722ED-9170-4170-9DEB-2E7D4F4E0995}" type="pres">
      <dgm:prSet presAssocID="{C7BAF5B2-8CC7-4C97-BB5E-931C71453108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7C68F9-D5EB-4216-93A1-CEE4D21F8796}" type="pres">
      <dgm:prSet presAssocID="{C7BAF5B2-8CC7-4C97-BB5E-931C71453108}" presName="parSh" presStyleLbl="node1" presStyleIdx="0" presStyleCnt="3" custScaleX="123825" custLinFactNeighborX="-222" custLinFactNeighborY="-17935"/>
      <dgm:spPr/>
      <dgm:t>
        <a:bodyPr/>
        <a:lstStyle/>
        <a:p>
          <a:endParaRPr lang="es-ES"/>
        </a:p>
      </dgm:t>
    </dgm:pt>
    <dgm:pt modelId="{7057B30F-1B09-40A6-ABB0-E8EE8D15476E}" type="pres">
      <dgm:prSet presAssocID="{C7BAF5B2-8CC7-4C97-BB5E-931C71453108}" presName="desTx" presStyleLbl="fgAcc1" presStyleIdx="0" presStyleCnt="3" custScaleX="124648" custScaleY="76222" custLinFactNeighborX="-5496" custLinFactNeighborY="-2357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278856E-1B67-4775-8C71-E2FECC40F702}" type="pres">
      <dgm:prSet presAssocID="{847E6743-7020-4787-91A3-46C298AC5DE1}" presName="sibTrans" presStyleLbl="sibTrans2D1" presStyleIdx="0" presStyleCnt="2"/>
      <dgm:spPr/>
      <dgm:t>
        <a:bodyPr/>
        <a:lstStyle/>
        <a:p>
          <a:endParaRPr lang="es-ES"/>
        </a:p>
      </dgm:t>
    </dgm:pt>
    <dgm:pt modelId="{1047F8D5-5C81-41A4-A1E8-57B32AD7F22F}" type="pres">
      <dgm:prSet presAssocID="{847E6743-7020-4787-91A3-46C298AC5DE1}" presName="connTx" presStyleLbl="sibTrans2D1" presStyleIdx="0" presStyleCnt="2"/>
      <dgm:spPr/>
      <dgm:t>
        <a:bodyPr/>
        <a:lstStyle/>
        <a:p>
          <a:endParaRPr lang="es-ES"/>
        </a:p>
      </dgm:t>
    </dgm:pt>
    <dgm:pt modelId="{CB491108-4EEB-4AC6-8A64-74DF5250BF72}" type="pres">
      <dgm:prSet presAssocID="{AB80557C-B7AD-446F-9660-58B8EEB66C2A}" presName="composite" presStyleCnt="0"/>
      <dgm:spPr/>
    </dgm:pt>
    <dgm:pt modelId="{6874A959-2590-4563-BA7E-F7E212F33D3E}" type="pres">
      <dgm:prSet presAssocID="{AB80557C-B7AD-446F-9660-58B8EEB66C2A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DD3AE6A-83EF-4010-BE34-7A0FCB372233}" type="pres">
      <dgm:prSet presAssocID="{AB80557C-B7AD-446F-9660-58B8EEB66C2A}" presName="parSh" presStyleLbl="node1" presStyleIdx="1" presStyleCnt="3" custLinFactNeighborX="-6252" custLinFactNeighborY="-10235"/>
      <dgm:spPr/>
      <dgm:t>
        <a:bodyPr/>
        <a:lstStyle/>
        <a:p>
          <a:endParaRPr lang="es-ES"/>
        </a:p>
      </dgm:t>
    </dgm:pt>
    <dgm:pt modelId="{0095B6C3-CB1B-4BAA-A538-1B2CC1DD5791}" type="pres">
      <dgm:prSet presAssocID="{AB80557C-B7AD-446F-9660-58B8EEB66C2A}" presName="desTx" presStyleLbl="fgAcc1" presStyleIdx="1" presStyleCnt="3" custScaleX="99894" custScaleY="95028" custLinFactNeighborX="-10934" custLinFactNeighborY="-627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5198B2-20E6-4B30-82B7-0A21396F95C1}" type="pres">
      <dgm:prSet presAssocID="{A752EC01-C5F6-433D-B742-9481F46E510A}" presName="sibTrans" presStyleLbl="sibTrans2D1" presStyleIdx="1" presStyleCnt="2"/>
      <dgm:spPr/>
      <dgm:t>
        <a:bodyPr/>
        <a:lstStyle/>
        <a:p>
          <a:endParaRPr lang="es-ES"/>
        </a:p>
      </dgm:t>
    </dgm:pt>
    <dgm:pt modelId="{CCFDFCED-24B8-4E23-81E9-7529A1A9AD0D}" type="pres">
      <dgm:prSet presAssocID="{A752EC01-C5F6-433D-B742-9481F46E510A}" presName="connTx" presStyleLbl="sibTrans2D1" presStyleIdx="1" presStyleCnt="2"/>
      <dgm:spPr/>
      <dgm:t>
        <a:bodyPr/>
        <a:lstStyle/>
        <a:p>
          <a:endParaRPr lang="es-ES"/>
        </a:p>
      </dgm:t>
    </dgm:pt>
    <dgm:pt modelId="{743FEF81-6C16-4D45-93D3-58ADBBFA69C8}" type="pres">
      <dgm:prSet presAssocID="{DAA014E7-E2EB-4E3E-84F1-58C556F4F49A}" presName="composite" presStyleCnt="0"/>
      <dgm:spPr/>
    </dgm:pt>
    <dgm:pt modelId="{A19D4747-BD25-46D6-986E-0F6F4632AFE9}" type="pres">
      <dgm:prSet presAssocID="{DAA014E7-E2EB-4E3E-84F1-58C556F4F49A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CBB1CA-21D9-46E7-913E-0001C8E0B5B0}" type="pres">
      <dgm:prSet presAssocID="{DAA014E7-E2EB-4E3E-84F1-58C556F4F49A}" presName="parSh" presStyleLbl="node1" presStyleIdx="2" presStyleCnt="3" custLinFactNeighborX="-6777" custLinFactNeighborY="-17537"/>
      <dgm:spPr/>
      <dgm:t>
        <a:bodyPr/>
        <a:lstStyle/>
        <a:p>
          <a:endParaRPr lang="es-ES"/>
        </a:p>
      </dgm:t>
    </dgm:pt>
    <dgm:pt modelId="{4418BEB2-75DB-422E-B670-CA09A9A5560C}" type="pres">
      <dgm:prSet presAssocID="{DAA014E7-E2EB-4E3E-84F1-58C556F4F49A}" presName="desTx" presStyleLbl="fgAcc1" presStyleIdx="2" presStyleCnt="3" custScaleY="80937" custLinFactNeighborX="-11137" custLinFactNeighborY="-2137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9D41C31-1493-47CE-BB89-578568D7113B}" type="presOf" srcId="{DAA014E7-E2EB-4E3E-84F1-58C556F4F49A}" destId="{A19D4747-BD25-46D6-986E-0F6F4632AFE9}" srcOrd="0" destOrd="0" presId="urn:microsoft.com/office/officeart/2005/8/layout/process3"/>
    <dgm:cxn modelId="{D0BC0BA2-2C64-4CAE-BAAD-4D31D9C6B577}" type="presOf" srcId="{DAA014E7-E2EB-4E3E-84F1-58C556F4F49A}" destId="{6CCBB1CA-21D9-46E7-913E-0001C8E0B5B0}" srcOrd="1" destOrd="0" presId="urn:microsoft.com/office/officeart/2005/8/layout/process3"/>
    <dgm:cxn modelId="{0558D575-7FBA-4527-A7A8-CDA9B5014260}" type="presOf" srcId="{AB80557C-B7AD-446F-9660-58B8EEB66C2A}" destId="{9DD3AE6A-83EF-4010-BE34-7A0FCB372233}" srcOrd="1" destOrd="0" presId="urn:microsoft.com/office/officeart/2005/8/layout/process3"/>
    <dgm:cxn modelId="{2CEA5AF5-938A-4181-A817-1D4BEBD4990F}" srcId="{83CBC5F8-169F-4FF9-A230-839DBB2A9257}" destId="{DAA014E7-E2EB-4E3E-84F1-58C556F4F49A}" srcOrd="2" destOrd="0" parTransId="{A86F2AB1-5BB3-4F02-A8F8-4E21CD8F1456}" sibTransId="{04F8011F-ADB0-42C6-BDD4-CB268B398B1D}"/>
    <dgm:cxn modelId="{FB62DAAA-508B-4872-B9DE-6909D0E81EAC}" srcId="{DAA014E7-E2EB-4E3E-84F1-58C556F4F49A}" destId="{B5094DF9-53F0-4781-8619-FF38D4415F9F}" srcOrd="0" destOrd="0" parTransId="{F42E34A0-2C0A-4ECC-B1DA-CC6C8D0E7EFC}" sibTransId="{157FA082-1E12-4E3D-8CE1-0A73A14E2369}"/>
    <dgm:cxn modelId="{EF9337F1-8389-4340-981F-DB190EDB7AA5}" srcId="{83CBC5F8-169F-4FF9-A230-839DBB2A9257}" destId="{AB80557C-B7AD-446F-9660-58B8EEB66C2A}" srcOrd="1" destOrd="0" parTransId="{B9C72F37-0831-4200-86DC-447EAB1620C4}" sibTransId="{A752EC01-C5F6-433D-B742-9481F46E510A}"/>
    <dgm:cxn modelId="{6F203E4F-5DCB-4F89-AC51-4C444DAD7845}" type="presOf" srcId="{847E6743-7020-4787-91A3-46C298AC5DE1}" destId="{5278856E-1B67-4775-8C71-E2FECC40F702}" srcOrd="0" destOrd="0" presId="urn:microsoft.com/office/officeart/2005/8/layout/process3"/>
    <dgm:cxn modelId="{2C6145F4-F9E5-4D80-AB9D-388FA8512570}" type="presOf" srcId="{847E6743-7020-4787-91A3-46C298AC5DE1}" destId="{1047F8D5-5C81-41A4-A1E8-57B32AD7F22F}" srcOrd="1" destOrd="0" presId="urn:microsoft.com/office/officeart/2005/8/layout/process3"/>
    <dgm:cxn modelId="{765C3A13-BA2E-423B-89C6-2F56C2D7B290}" type="presOf" srcId="{AB80557C-B7AD-446F-9660-58B8EEB66C2A}" destId="{6874A959-2590-4563-BA7E-F7E212F33D3E}" srcOrd="0" destOrd="0" presId="urn:microsoft.com/office/officeart/2005/8/layout/process3"/>
    <dgm:cxn modelId="{FC7E9A23-5591-4DD3-B872-8C238BF8F7A9}" srcId="{83CBC5F8-169F-4FF9-A230-839DBB2A9257}" destId="{C7BAF5B2-8CC7-4C97-BB5E-931C71453108}" srcOrd="0" destOrd="0" parTransId="{921633EC-CDF7-42E9-87B3-8632CA6B365E}" sibTransId="{847E6743-7020-4787-91A3-46C298AC5DE1}"/>
    <dgm:cxn modelId="{296486B0-4B49-44B1-BBBD-3DC888249C61}" type="presOf" srcId="{A752EC01-C5F6-433D-B742-9481F46E510A}" destId="{CCFDFCED-24B8-4E23-81E9-7529A1A9AD0D}" srcOrd="1" destOrd="0" presId="urn:microsoft.com/office/officeart/2005/8/layout/process3"/>
    <dgm:cxn modelId="{457805EE-19EE-4B0A-9983-96A21953A8C1}" srcId="{AB80557C-B7AD-446F-9660-58B8EEB66C2A}" destId="{3B7F73B8-A57B-4E53-89B0-C57BB001C777}" srcOrd="0" destOrd="0" parTransId="{2A91AFE0-E14A-4AEF-A2F7-D7AD391BC5CF}" sibTransId="{EC2C0E97-ADB1-487E-9DE6-05D4E5734754}"/>
    <dgm:cxn modelId="{C015A302-C3BD-4152-A27E-B02C1612844A}" type="presOf" srcId="{27E63A12-D47F-4FAC-A255-605AB069ED42}" destId="{7057B30F-1B09-40A6-ABB0-E8EE8D15476E}" srcOrd="0" destOrd="0" presId="urn:microsoft.com/office/officeart/2005/8/layout/process3"/>
    <dgm:cxn modelId="{03D28175-E1F2-40A1-B0B3-2232CEBE078A}" type="presOf" srcId="{C7BAF5B2-8CC7-4C97-BB5E-931C71453108}" destId="{880722ED-9170-4170-9DEB-2E7D4F4E0995}" srcOrd="0" destOrd="0" presId="urn:microsoft.com/office/officeart/2005/8/layout/process3"/>
    <dgm:cxn modelId="{B693C732-3F87-4C49-B175-C3279E7332D2}" type="presOf" srcId="{83CBC5F8-169F-4FF9-A230-839DBB2A9257}" destId="{075350AC-181C-470D-848A-ED862B094C25}" srcOrd="0" destOrd="0" presId="urn:microsoft.com/office/officeart/2005/8/layout/process3"/>
    <dgm:cxn modelId="{2AD59720-9D10-422D-B8F3-A176CF81DE42}" type="presOf" srcId="{A752EC01-C5F6-433D-B742-9481F46E510A}" destId="{1A5198B2-20E6-4B30-82B7-0A21396F95C1}" srcOrd="0" destOrd="0" presId="urn:microsoft.com/office/officeart/2005/8/layout/process3"/>
    <dgm:cxn modelId="{5BA03E9F-9C67-43D8-8F9C-550B591F130B}" type="presOf" srcId="{3B7F73B8-A57B-4E53-89B0-C57BB001C777}" destId="{0095B6C3-CB1B-4BAA-A538-1B2CC1DD5791}" srcOrd="0" destOrd="0" presId="urn:microsoft.com/office/officeart/2005/8/layout/process3"/>
    <dgm:cxn modelId="{4A29872D-1DA4-4B30-A4EC-5C42C7EA021F}" type="presOf" srcId="{B5094DF9-53F0-4781-8619-FF38D4415F9F}" destId="{4418BEB2-75DB-422E-B670-CA09A9A5560C}" srcOrd="0" destOrd="0" presId="urn:microsoft.com/office/officeart/2005/8/layout/process3"/>
    <dgm:cxn modelId="{38DCECFB-90EC-45E6-B816-D3860B27CF6B}" srcId="{C7BAF5B2-8CC7-4C97-BB5E-931C71453108}" destId="{27E63A12-D47F-4FAC-A255-605AB069ED42}" srcOrd="0" destOrd="0" parTransId="{73B5314C-BA19-4A4A-8B94-A495A3FDEFE8}" sibTransId="{6A623EE4-87FA-47CA-A753-E64C014BB05D}"/>
    <dgm:cxn modelId="{5529A46E-2B44-4673-9330-1E4FE4C67611}" type="presOf" srcId="{C7BAF5B2-8CC7-4C97-BB5E-931C71453108}" destId="{797C68F9-D5EB-4216-93A1-CEE4D21F8796}" srcOrd="1" destOrd="0" presId="urn:microsoft.com/office/officeart/2005/8/layout/process3"/>
    <dgm:cxn modelId="{B3A429CE-CB44-4F89-92D4-846D5D4A042F}" type="presParOf" srcId="{075350AC-181C-470D-848A-ED862B094C25}" destId="{A3FE397B-0AB7-44C7-8416-10D25BD16441}" srcOrd="0" destOrd="0" presId="urn:microsoft.com/office/officeart/2005/8/layout/process3"/>
    <dgm:cxn modelId="{518E1D03-83B4-445B-899E-1B91FF825B6E}" type="presParOf" srcId="{A3FE397B-0AB7-44C7-8416-10D25BD16441}" destId="{880722ED-9170-4170-9DEB-2E7D4F4E0995}" srcOrd="0" destOrd="0" presId="urn:microsoft.com/office/officeart/2005/8/layout/process3"/>
    <dgm:cxn modelId="{C72FAAC9-863A-46F5-A7D2-ADD1D16DABE3}" type="presParOf" srcId="{A3FE397B-0AB7-44C7-8416-10D25BD16441}" destId="{797C68F9-D5EB-4216-93A1-CEE4D21F8796}" srcOrd="1" destOrd="0" presId="urn:microsoft.com/office/officeart/2005/8/layout/process3"/>
    <dgm:cxn modelId="{A5E340DC-1ABC-41CD-9408-9776B506CD5E}" type="presParOf" srcId="{A3FE397B-0AB7-44C7-8416-10D25BD16441}" destId="{7057B30F-1B09-40A6-ABB0-E8EE8D15476E}" srcOrd="2" destOrd="0" presId="urn:microsoft.com/office/officeart/2005/8/layout/process3"/>
    <dgm:cxn modelId="{C9875447-4543-4E1A-8199-D025F20D886B}" type="presParOf" srcId="{075350AC-181C-470D-848A-ED862B094C25}" destId="{5278856E-1B67-4775-8C71-E2FECC40F702}" srcOrd="1" destOrd="0" presId="urn:microsoft.com/office/officeart/2005/8/layout/process3"/>
    <dgm:cxn modelId="{D596B855-5483-4CFE-9E60-951A6EC18A41}" type="presParOf" srcId="{5278856E-1B67-4775-8C71-E2FECC40F702}" destId="{1047F8D5-5C81-41A4-A1E8-57B32AD7F22F}" srcOrd="0" destOrd="0" presId="urn:microsoft.com/office/officeart/2005/8/layout/process3"/>
    <dgm:cxn modelId="{CACA08D9-DEDE-49EE-B161-FB032768EED5}" type="presParOf" srcId="{075350AC-181C-470D-848A-ED862B094C25}" destId="{CB491108-4EEB-4AC6-8A64-74DF5250BF72}" srcOrd="2" destOrd="0" presId="urn:microsoft.com/office/officeart/2005/8/layout/process3"/>
    <dgm:cxn modelId="{E952EB89-365A-42A2-94C8-6FD9E3DDB577}" type="presParOf" srcId="{CB491108-4EEB-4AC6-8A64-74DF5250BF72}" destId="{6874A959-2590-4563-BA7E-F7E212F33D3E}" srcOrd="0" destOrd="0" presId="urn:microsoft.com/office/officeart/2005/8/layout/process3"/>
    <dgm:cxn modelId="{9ABF0B62-B5DB-42E6-AE0C-EAFEAA988DAA}" type="presParOf" srcId="{CB491108-4EEB-4AC6-8A64-74DF5250BF72}" destId="{9DD3AE6A-83EF-4010-BE34-7A0FCB372233}" srcOrd="1" destOrd="0" presId="urn:microsoft.com/office/officeart/2005/8/layout/process3"/>
    <dgm:cxn modelId="{92F0A056-108C-44F0-8834-922B5C480AD0}" type="presParOf" srcId="{CB491108-4EEB-4AC6-8A64-74DF5250BF72}" destId="{0095B6C3-CB1B-4BAA-A538-1B2CC1DD5791}" srcOrd="2" destOrd="0" presId="urn:microsoft.com/office/officeart/2005/8/layout/process3"/>
    <dgm:cxn modelId="{7C146855-99BD-4E47-B283-29A453C30358}" type="presParOf" srcId="{075350AC-181C-470D-848A-ED862B094C25}" destId="{1A5198B2-20E6-4B30-82B7-0A21396F95C1}" srcOrd="3" destOrd="0" presId="urn:microsoft.com/office/officeart/2005/8/layout/process3"/>
    <dgm:cxn modelId="{894C6363-F7F5-4873-B3F2-AC7F24950736}" type="presParOf" srcId="{1A5198B2-20E6-4B30-82B7-0A21396F95C1}" destId="{CCFDFCED-24B8-4E23-81E9-7529A1A9AD0D}" srcOrd="0" destOrd="0" presId="urn:microsoft.com/office/officeart/2005/8/layout/process3"/>
    <dgm:cxn modelId="{4E18CB33-1FDC-4FEF-9102-D65E70592F25}" type="presParOf" srcId="{075350AC-181C-470D-848A-ED862B094C25}" destId="{743FEF81-6C16-4D45-93D3-58ADBBFA69C8}" srcOrd="4" destOrd="0" presId="urn:microsoft.com/office/officeart/2005/8/layout/process3"/>
    <dgm:cxn modelId="{C98E565C-152C-453E-96FB-0C89166679B6}" type="presParOf" srcId="{743FEF81-6C16-4D45-93D3-58ADBBFA69C8}" destId="{A19D4747-BD25-46D6-986E-0F6F4632AFE9}" srcOrd="0" destOrd="0" presId="urn:microsoft.com/office/officeart/2005/8/layout/process3"/>
    <dgm:cxn modelId="{2955747A-3F11-402E-9D89-4DF845166DC6}" type="presParOf" srcId="{743FEF81-6C16-4D45-93D3-58ADBBFA69C8}" destId="{6CCBB1CA-21D9-46E7-913E-0001C8E0B5B0}" srcOrd="1" destOrd="0" presId="urn:microsoft.com/office/officeart/2005/8/layout/process3"/>
    <dgm:cxn modelId="{12AADEE6-065D-4DF9-994A-599585104C1C}" type="presParOf" srcId="{743FEF81-6C16-4D45-93D3-58ADBBFA69C8}" destId="{4418BEB2-75DB-422E-B670-CA09A9A5560C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7C68F9-D5EB-4216-93A1-CEE4D21F8796}">
      <dsp:nvSpPr>
        <dsp:cNvPr id="0" name=""/>
        <dsp:cNvSpPr/>
      </dsp:nvSpPr>
      <dsp:spPr>
        <a:xfrm>
          <a:off x="340" y="533919"/>
          <a:ext cx="1565779" cy="70613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>
              <a:latin typeface="Century Gothic" panose="020B0502020202020204" pitchFamily="34" charset="0"/>
            </a:rPr>
            <a:t>DETECCIÓ I ANÀLISI</a:t>
          </a:r>
        </a:p>
      </dsp:txBody>
      <dsp:txXfrm>
        <a:off x="340" y="533919"/>
        <a:ext cx="1565779" cy="470759"/>
      </dsp:txXfrm>
    </dsp:sp>
    <dsp:sp modelId="{7057B30F-1B09-40A6-ABB0-E8EE8D15476E}">
      <dsp:nvSpPr>
        <dsp:cNvPr id="0" name=""/>
        <dsp:cNvSpPr/>
      </dsp:nvSpPr>
      <dsp:spPr>
        <a:xfrm>
          <a:off x="187443" y="964728"/>
          <a:ext cx="1576186" cy="10866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57150" lvl="1" indent="-57150" algn="ctr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err="1">
              <a:latin typeface="Century Gothic" panose="020B0502020202020204" pitchFamily="34" charset="0"/>
            </a:rPr>
            <a:t>Sectors</a:t>
          </a:r>
          <a:r>
            <a:rPr lang="es-ES" sz="1050" kern="1200">
              <a:latin typeface="Century Gothic" panose="020B0502020202020204" pitchFamily="34" charset="0"/>
            </a:rPr>
            <a:t> </a:t>
          </a:r>
          <a:r>
            <a:rPr lang="es-ES" sz="1050" kern="1200" err="1">
              <a:latin typeface="Century Gothic" panose="020B0502020202020204" pitchFamily="34" charset="0"/>
            </a:rPr>
            <a:t>emergents</a:t>
          </a:r>
          <a:r>
            <a:rPr lang="es-ES" sz="1050" kern="1200">
              <a:latin typeface="Century Gothic" panose="020B0502020202020204" pitchFamily="34" charset="0"/>
            </a:rPr>
            <a:t> a la comarca </a:t>
          </a:r>
          <a:r>
            <a:rPr lang="es-ES" sz="1050" kern="1200" err="1">
              <a:latin typeface="Century Gothic" panose="020B0502020202020204" pitchFamily="34" charset="0"/>
            </a:rPr>
            <a:t>amb</a:t>
          </a:r>
          <a:r>
            <a:rPr lang="es-ES" sz="1050" kern="1200">
              <a:latin typeface="Century Gothic" panose="020B0502020202020204" pitchFamily="34" charset="0"/>
            </a:rPr>
            <a:t> </a:t>
          </a:r>
          <a:r>
            <a:rPr lang="es-ES" sz="1050" kern="1200" err="1">
              <a:latin typeface="Century Gothic" panose="020B0502020202020204" pitchFamily="34" charset="0"/>
            </a:rPr>
            <a:t>l’objectiu</a:t>
          </a:r>
          <a:r>
            <a:rPr lang="es-ES" sz="1050" kern="1200">
              <a:latin typeface="Century Gothic" panose="020B0502020202020204" pitchFamily="34" charset="0"/>
            </a:rPr>
            <a:t> de poder donar </a:t>
          </a:r>
          <a:r>
            <a:rPr lang="es-ES" sz="1050" kern="1200" err="1">
              <a:latin typeface="Century Gothic" panose="020B0502020202020204" pitchFamily="34" charset="0"/>
            </a:rPr>
            <a:t>resposta</a:t>
          </a:r>
          <a:r>
            <a:rPr lang="es-ES" sz="1050" kern="1200">
              <a:latin typeface="Century Gothic" panose="020B0502020202020204" pitchFamily="34" charset="0"/>
            </a:rPr>
            <a:t> a les </a:t>
          </a:r>
          <a:r>
            <a:rPr lang="es-ES" sz="1050" kern="1200" err="1">
              <a:latin typeface="Century Gothic" panose="020B0502020202020204" pitchFamily="34" charset="0"/>
            </a:rPr>
            <a:t>diferents</a:t>
          </a:r>
          <a:r>
            <a:rPr lang="es-ES" sz="1050" kern="1200">
              <a:latin typeface="Century Gothic" panose="020B0502020202020204" pitchFamily="34" charset="0"/>
            </a:rPr>
            <a:t> </a:t>
          </a:r>
          <a:r>
            <a:rPr lang="es-ES" sz="1050" kern="1200" err="1">
              <a:latin typeface="Century Gothic" panose="020B0502020202020204" pitchFamily="34" charset="0"/>
            </a:rPr>
            <a:t>necessitats</a:t>
          </a:r>
          <a:r>
            <a:rPr lang="es-ES" sz="1050" kern="1200">
              <a:latin typeface="Century Gothic" panose="020B0502020202020204" pitchFamily="34" charset="0"/>
            </a:rPr>
            <a:t>.</a:t>
          </a:r>
        </a:p>
      </dsp:txBody>
      <dsp:txXfrm>
        <a:off x="219269" y="996554"/>
        <a:ext cx="1512534" cy="1022968"/>
      </dsp:txXfrm>
    </dsp:sp>
    <dsp:sp modelId="{5278856E-1B67-4775-8C71-E2FECC40F702}">
      <dsp:nvSpPr>
        <dsp:cNvPr id="0" name=""/>
        <dsp:cNvSpPr/>
      </dsp:nvSpPr>
      <dsp:spPr>
        <a:xfrm rot="21579396">
          <a:off x="1740050" y="605045"/>
          <a:ext cx="368745" cy="314826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900" kern="1200">
            <a:noFill/>
          </a:endParaRPr>
        </a:p>
      </dsp:txBody>
      <dsp:txXfrm>
        <a:off x="1740051" y="668293"/>
        <a:ext cx="274297" cy="188896"/>
      </dsp:txXfrm>
    </dsp:sp>
    <dsp:sp modelId="{9DD3AE6A-83EF-4010-BE34-7A0FCB372233}">
      <dsp:nvSpPr>
        <dsp:cNvPr id="0" name=""/>
        <dsp:cNvSpPr/>
      </dsp:nvSpPr>
      <dsp:spPr>
        <a:xfrm>
          <a:off x="2261854" y="521267"/>
          <a:ext cx="1264510" cy="706139"/>
        </a:xfrm>
        <a:prstGeom prst="roundRect">
          <a:avLst>
            <a:gd name="adj" fmla="val 10000"/>
          </a:avLst>
        </a:prstGeom>
        <a:solidFill>
          <a:srgbClr val="0509B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>
              <a:latin typeface="Century Gothic" panose="020B0502020202020204" pitchFamily="34" charset="0"/>
            </a:rPr>
            <a:t>SELECCIÓ DE PERSONAL</a:t>
          </a:r>
        </a:p>
      </dsp:txBody>
      <dsp:txXfrm>
        <a:off x="2261854" y="521267"/>
        <a:ext cx="1264510" cy="470759"/>
      </dsp:txXfrm>
    </dsp:sp>
    <dsp:sp modelId="{0095B6C3-CB1B-4BAA-A538-1B2CC1DD5791}">
      <dsp:nvSpPr>
        <dsp:cNvPr id="0" name=""/>
        <dsp:cNvSpPr/>
      </dsp:nvSpPr>
      <dsp:spPr>
        <a:xfrm>
          <a:off x="2462316" y="1010312"/>
          <a:ext cx="1263169" cy="13547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ctr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err="1">
              <a:latin typeface="Century Gothic" panose="020B0502020202020204" pitchFamily="34" charset="0"/>
            </a:rPr>
            <a:t>Suport</a:t>
          </a:r>
          <a:r>
            <a:rPr lang="es-ES" sz="1050" kern="1200">
              <a:latin typeface="Century Gothic" panose="020B0502020202020204" pitchFamily="34" charset="0"/>
            </a:rPr>
            <a:t> a la </a:t>
          </a:r>
          <a:r>
            <a:rPr lang="es-ES" sz="1050" kern="1200" err="1">
              <a:latin typeface="Century Gothic" panose="020B0502020202020204" pitchFamily="34" charset="0"/>
            </a:rPr>
            <a:t>definició</a:t>
          </a:r>
          <a:r>
            <a:rPr lang="es-ES" sz="1050" kern="1200">
              <a:latin typeface="Century Gothic" panose="020B0502020202020204" pitchFamily="34" charset="0"/>
            </a:rPr>
            <a:t> de </a:t>
          </a:r>
          <a:r>
            <a:rPr lang="es-ES" sz="1050" kern="1200" err="1">
              <a:latin typeface="Century Gothic" panose="020B0502020202020204" pitchFamily="34" charset="0"/>
            </a:rPr>
            <a:t>perfils</a:t>
          </a:r>
          <a:r>
            <a:rPr lang="es-ES" sz="1050" kern="1200">
              <a:latin typeface="Century Gothic" panose="020B0502020202020204" pitchFamily="34" charset="0"/>
            </a:rPr>
            <a:t> i </a:t>
          </a:r>
          <a:r>
            <a:rPr lang="es-ES" sz="1050" kern="1200" err="1">
              <a:latin typeface="Century Gothic" panose="020B0502020202020204" pitchFamily="34" charset="0"/>
            </a:rPr>
            <a:t>presentació</a:t>
          </a:r>
          <a:r>
            <a:rPr lang="es-ES" sz="1050" kern="1200">
              <a:latin typeface="Century Gothic" panose="020B0502020202020204" pitchFamily="34" charset="0"/>
            </a:rPr>
            <a:t> de </a:t>
          </a:r>
          <a:r>
            <a:rPr lang="es-ES" sz="1050" kern="1200" err="1">
              <a:latin typeface="Century Gothic" panose="020B0502020202020204" pitchFamily="34" charset="0"/>
            </a:rPr>
            <a:t>candidats</a:t>
          </a:r>
          <a:r>
            <a:rPr lang="es-ES" sz="1050" kern="1200">
              <a:latin typeface="Century Gothic" panose="020B0502020202020204" pitchFamily="34" charset="0"/>
            </a:rPr>
            <a:t> </a:t>
          </a:r>
          <a:r>
            <a:rPr lang="es-ES" sz="1050" kern="1200" err="1">
              <a:latin typeface="Century Gothic" panose="020B0502020202020204" pitchFamily="34" charset="0"/>
            </a:rPr>
            <a:t>ajustats</a:t>
          </a:r>
          <a:r>
            <a:rPr lang="es-ES" sz="1050" kern="1200">
              <a:latin typeface="Century Gothic" panose="020B0502020202020204" pitchFamily="34" charset="0"/>
            </a:rPr>
            <a:t> </a:t>
          </a:r>
          <a:r>
            <a:rPr lang="es-ES" sz="1050" kern="1200" err="1">
              <a:latin typeface="Century Gothic" panose="020B0502020202020204" pitchFamily="34" charset="0"/>
            </a:rPr>
            <a:t>als</a:t>
          </a:r>
          <a:r>
            <a:rPr lang="es-ES" sz="1050" kern="1200">
              <a:latin typeface="Century Gothic" panose="020B0502020202020204" pitchFamily="34" charset="0"/>
            </a:rPr>
            <a:t> </a:t>
          </a:r>
          <a:r>
            <a:rPr lang="es-ES" sz="1050" kern="1200" err="1">
              <a:latin typeface="Century Gothic" panose="020B0502020202020204" pitchFamily="34" charset="0"/>
            </a:rPr>
            <a:t>perfils</a:t>
          </a:r>
          <a:r>
            <a:rPr lang="es-ES" sz="1050" kern="1200">
              <a:latin typeface="Century Gothic" panose="020B0502020202020204" pitchFamily="34" charset="0"/>
            </a:rPr>
            <a:t> que cerquen.</a:t>
          </a:r>
          <a:endParaRPr lang="es-ES" sz="1050" kern="1200"/>
        </a:p>
      </dsp:txBody>
      <dsp:txXfrm>
        <a:off x="2499313" y="1047309"/>
        <a:ext cx="1189175" cy="1280725"/>
      </dsp:txXfrm>
    </dsp:sp>
    <dsp:sp modelId="{1A5198B2-20E6-4B30-82B7-0A21396F95C1}">
      <dsp:nvSpPr>
        <dsp:cNvPr id="0" name=""/>
        <dsp:cNvSpPr/>
      </dsp:nvSpPr>
      <dsp:spPr>
        <a:xfrm rot="21597721">
          <a:off x="3716232" y="598555"/>
          <a:ext cx="402520" cy="314826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900" kern="1200"/>
        </a:p>
      </dsp:txBody>
      <dsp:txXfrm>
        <a:off x="3716232" y="661551"/>
        <a:ext cx="308072" cy="188896"/>
      </dsp:txXfrm>
    </dsp:sp>
    <dsp:sp modelId="{6CCBB1CA-21D9-46E7-913E-0001C8E0B5B0}">
      <dsp:nvSpPr>
        <dsp:cNvPr id="0" name=""/>
        <dsp:cNvSpPr/>
      </dsp:nvSpPr>
      <dsp:spPr>
        <a:xfrm>
          <a:off x="4285836" y="519925"/>
          <a:ext cx="1264510" cy="70613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>
              <a:latin typeface="Century Gothic" panose="020B0502020202020204" pitchFamily="34" charset="0"/>
            </a:rPr>
            <a:t>FORMACIÓ</a:t>
          </a:r>
        </a:p>
      </dsp:txBody>
      <dsp:txXfrm>
        <a:off x="4285836" y="519925"/>
        <a:ext cx="1264510" cy="470759"/>
      </dsp:txXfrm>
    </dsp:sp>
    <dsp:sp modelId="{4418BEB2-75DB-422E-B670-CA09A9A5560C}">
      <dsp:nvSpPr>
        <dsp:cNvPr id="0" name=""/>
        <dsp:cNvSpPr/>
      </dsp:nvSpPr>
      <dsp:spPr>
        <a:xfrm>
          <a:off x="4489699" y="945622"/>
          <a:ext cx="1264510" cy="1153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ctr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50" kern="1200" err="1">
              <a:latin typeface="Century Gothic" panose="020B0502020202020204" pitchFamily="34" charset="0"/>
            </a:rPr>
            <a:t>Organitzem</a:t>
          </a:r>
          <a:r>
            <a:rPr lang="es-ES" sz="1050" kern="1200">
              <a:latin typeface="Century Gothic" panose="020B0502020202020204" pitchFamily="34" charset="0"/>
            </a:rPr>
            <a:t> </a:t>
          </a:r>
          <a:r>
            <a:rPr lang="es-ES" sz="1050" kern="1200" err="1">
              <a:latin typeface="Century Gothic" panose="020B0502020202020204" pitchFamily="34" charset="0"/>
            </a:rPr>
            <a:t>formació</a:t>
          </a:r>
          <a:r>
            <a:rPr lang="es-ES" sz="1050" kern="1200">
              <a:latin typeface="Century Gothic" panose="020B0502020202020204" pitchFamily="34" charset="0"/>
            </a:rPr>
            <a:t> </a:t>
          </a:r>
          <a:r>
            <a:rPr lang="es-ES" sz="1050" kern="1200" err="1">
              <a:latin typeface="Century Gothic" panose="020B0502020202020204" pitchFamily="34" charset="0"/>
            </a:rPr>
            <a:t>especialitzada</a:t>
          </a:r>
          <a:r>
            <a:rPr lang="es-ES" sz="1050" kern="1200">
              <a:latin typeface="Century Gothic" panose="020B0502020202020204" pitchFamily="34" charset="0"/>
            </a:rPr>
            <a:t> a mida de les </a:t>
          </a:r>
          <a:r>
            <a:rPr lang="es-ES" sz="1050" kern="1200" err="1">
              <a:latin typeface="Century Gothic" panose="020B0502020202020204" pitchFamily="34" charset="0"/>
            </a:rPr>
            <a:t>necessitats</a:t>
          </a:r>
          <a:r>
            <a:rPr lang="es-ES" sz="1050" kern="1200">
              <a:latin typeface="Century Gothic" panose="020B0502020202020204" pitchFamily="34" charset="0"/>
            </a:rPr>
            <a:t> </a:t>
          </a:r>
          <a:r>
            <a:rPr lang="es-ES" sz="1050" kern="1200" err="1">
              <a:latin typeface="Century Gothic" panose="020B0502020202020204" pitchFamily="34" charset="0"/>
            </a:rPr>
            <a:t>dels</a:t>
          </a:r>
          <a:r>
            <a:rPr lang="es-ES" sz="1050" kern="1200">
              <a:latin typeface="Century Gothic" panose="020B0502020202020204" pitchFamily="34" charset="0"/>
            </a:rPr>
            <a:t> </a:t>
          </a:r>
          <a:r>
            <a:rPr lang="es-ES" sz="1050" kern="1200" err="1">
              <a:latin typeface="Century Gothic" panose="020B0502020202020204" pitchFamily="34" charset="0"/>
            </a:rPr>
            <a:t>gremis</a:t>
          </a:r>
          <a:r>
            <a:rPr lang="es-ES" sz="1050" kern="1200">
              <a:latin typeface="Century Gothic" panose="020B0502020202020204" pitchFamily="34" charset="0"/>
            </a:rPr>
            <a:t> o </a:t>
          </a:r>
          <a:r>
            <a:rPr lang="es-ES" sz="1050" kern="1200" err="1">
              <a:latin typeface="Century Gothic" panose="020B0502020202020204" pitchFamily="34" charset="0"/>
            </a:rPr>
            <a:t>sectors</a:t>
          </a:r>
          <a:r>
            <a:rPr lang="es-ES" sz="1050" kern="1200">
              <a:latin typeface="Century Gothic" panose="020B0502020202020204" pitchFamily="34" charset="0"/>
            </a:rPr>
            <a:t>.</a:t>
          </a:r>
        </a:p>
      </dsp:txBody>
      <dsp:txXfrm>
        <a:off x="4523494" y="979417"/>
        <a:ext cx="1196920" cy="1086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1330-0466-4B48-9518-DC3DD3AFE23B}" type="datetimeFigureOut">
              <a:rPr lang="es-ES" smtClean="0"/>
              <a:t>07/11/2025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E84F3-D4A5-4962-A3EE-8936FBB954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9626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1330-0466-4B48-9518-DC3DD3AFE23B}" type="datetimeFigureOut">
              <a:rPr lang="es-ES" smtClean="0"/>
              <a:t>07/11/2025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E84F3-D4A5-4962-A3EE-8936FBB954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5266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1330-0466-4B48-9518-DC3DD3AFE23B}" type="datetimeFigureOut">
              <a:rPr lang="es-ES" smtClean="0"/>
              <a:t>07/11/2025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E84F3-D4A5-4962-A3EE-8936FBB954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1424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1330-0466-4B48-9518-DC3DD3AFE23B}" type="datetimeFigureOut">
              <a:rPr lang="es-ES" smtClean="0"/>
              <a:t>07/11/2025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E84F3-D4A5-4962-A3EE-8936FBB954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634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1330-0466-4B48-9518-DC3DD3AFE23B}" type="datetimeFigureOut">
              <a:rPr lang="es-ES" smtClean="0"/>
              <a:t>07/11/2025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E84F3-D4A5-4962-A3EE-8936FBB954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5453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1330-0466-4B48-9518-DC3DD3AFE23B}" type="datetimeFigureOut">
              <a:rPr lang="es-ES" smtClean="0"/>
              <a:t>07/11/2025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E84F3-D4A5-4962-A3EE-8936FBB954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2438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1330-0466-4B48-9518-DC3DD3AFE23B}" type="datetimeFigureOut">
              <a:rPr lang="es-ES" smtClean="0"/>
              <a:t>07/11/2025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E84F3-D4A5-4962-A3EE-8936FBB954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0776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1330-0466-4B48-9518-DC3DD3AFE23B}" type="datetimeFigureOut">
              <a:rPr lang="es-ES" smtClean="0"/>
              <a:t>07/11/2025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E84F3-D4A5-4962-A3EE-8936FBB954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2187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1330-0466-4B48-9518-DC3DD3AFE23B}" type="datetimeFigureOut">
              <a:rPr lang="es-ES" smtClean="0"/>
              <a:t>07/11/2025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E84F3-D4A5-4962-A3EE-8936FBB954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3387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1330-0466-4B48-9518-DC3DD3AFE23B}" type="datetimeFigureOut">
              <a:rPr lang="es-ES" smtClean="0"/>
              <a:t>07/11/2025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E84F3-D4A5-4962-A3EE-8936FBB954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4956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1330-0466-4B48-9518-DC3DD3AFE23B}" type="datetimeFigureOut">
              <a:rPr lang="es-ES" smtClean="0"/>
              <a:t>07/11/2025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E84F3-D4A5-4962-A3EE-8936FBB954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5828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81330-0466-4B48-9518-DC3DD3AFE23B}" type="datetimeFigureOut">
              <a:rPr lang="es-ES" smtClean="0"/>
              <a:t>07/11/2025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E84F3-D4A5-4962-A3EE-8936FBB954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9291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3.jpe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8.pn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11" Type="http://schemas.openxmlformats.org/officeDocument/2006/relationships/image" Target="../media/image14.emf"/><Relationship Id="rId5" Type="http://schemas.openxmlformats.org/officeDocument/2006/relationships/image" Target="../media/image3.jpeg"/><Relationship Id="rId10" Type="http://schemas.openxmlformats.org/officeDocument/2006/relationships/chart" Target="../charts/chart2.xml"/><Relationship Id="rId4" Type="http://schemas.openxmlformats.org/officeDocument/2006/relationships/image" Target="../media/image2.jpeg"/><Relationship Id="rId9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jpeg"/><Relationship Id="rId9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chart" Target="../charts/chart4.xml"/><Relationship Id="rId4" Type="http://schemas.openxmlformats.org/officeDocument/2006/relationships/image" Target="../media/image3.jpeg"/><Relationship Id="rId9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440546" y="3093231"/>
            <a:ext cx="5928450" cy="950656"/>
          </a:xfrm>
          <a:prstGeom prst="rect">
            <a:avLst/>
          </a:prstGeom>
          <a:solidFill>
            <a:srgbClr val="0E1A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3200" dirty="0">
                <a:latin typeface="Century Gothic"/>
              </a:rPr>
              <a:t>RESUM D’INDICADORS </a:t>
            </a:r>
          </a:p>
          <a:p>
            <a:pPr algn="ctr"/>
            <a:r>
              <a:rPr lang="es-ES" sz="3200" dirty="0">
                <a:latin typeface="Century Gothic"/>
              </a:rPr>
              <a:t>ELS HOSTALETS DE PIEROLA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13194" y="4681182"/>
            <a:ext cx="158314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b="1">
                <a:solidFill>
                  <a:srgbClr val="0E1A90"/>
                </a:solidFill>
                <a:latin typeface="Century Gothic"/>
              </a:rPr>
              <a:t>2024 / 2025</a:t>
            </a:r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70" y="417752"/>
            <a:ext cx="1422135" cy="48377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3200401" y="6235589"/>
            <a:ext cx="329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b="1" dirty="0" err="1">
                <a:latin typeface="Century Gothic" panose="020B0502020202020204" pitchFamily="34" charset="0"/>
              </a:rPr>
              <a:t>Aquest</a:t>
            </a:r>
            <a:r>
              <a:rPr lang="es-ES" sz="1200" b="1" dirty="0">
                <a:latin typeface="Century Gothic" panose="020B0502020202020204" pitchFamily="34" charset="0"/>
              </a:rPr>
              <a:t> </a:t>
            </a:r>
            <a:r>
              <a:rPr lang="es-ES" sz="1200" b="1" dirty="0" smtClean="0">
                <a:latin typeface="Century Gothic" panose="020B0502020202020204" pitchFamily="34" charset="0"/>
              </a:rPr>
              <a:t>informe </a:t>
            </a:r>
            <a:r>
              <a:rPr lang="es-ES" sz="1200" b="1" dirty="0">
                <a:latin typeface="Century Gothic" panose="020B0502020202020204" pitchFamily="34" charset="0"/>
              </a:rPr>
              <a:t>té </a:t>
            </a:r>
            <a:r>
              <a:rPr lang="es-ES" sz="1200" b="1" dirty="0" err="1">
                <a:latin typeface="Century Gothic" panose="020B0502020202020204" pitchFamily="34" charset="0"/>
              </a:rPr>
              <a:t>dades</a:t>
            </a:r>
            <a:r>
              <a:rPr lang="es-ES" sz="1200" b="1" dirty="0">
                <a:latin typeface="Century Gothic" panose="020B0502020202020204" pitchFamily="34" charset="0"/>
              </a:rPr>
              <a:t> </a:t>
            </a:r>
            <a:r>
              <a:rPr lang="es-ES" sz="1200" b="1" dirty="0" err="1">
                <a:latin typeface="Century Gothic" panose="020B0502020202020204" pitchFamily="34" charset="0"/>
              </a:rPr>
              <a:t>vinculades</a:t>
            </a:r>
            <a:r>
              <a:rPr lang="es-ES" sz="1200" b="1" dirty="0">
                <a:latin typeface="Century Gothic" panose="020B0502020202020204" pitchFamily="34" charset="0"/>
              </a:rPr>
              <a:t> a </a:t>
            </a:r>
            <a:r>
              <a:rPr lang="es-ES" sz="1200" b="1" dirty="0" err="1">
                <a:latin typeface="Century Gothic" panose="020B0502020202020204" pitchFamily="34" charset="0"/>
              </a:rPr>
              <a:t>l’Objectiu</a:t>
            </a:r>
            <a:r>
              <a:rPr lang="es-ES" sz="1200" b="1" dirty="0">
                <a:latin typeface="Century Gothic" panose="020B0502020202020204" pitchFamily="34" charset="0"/>
              </a:rPr>
              <a:t> de </a:t>
            </a:r>
            <a:r>
              <a:rPr lang="es-ES" sz="1200" b="1" dirty="0" err="1">
                <a:latin typeface="Century Gothic" panose="020B0502020202020204" pitchFamily="34" charset="0"/>
              </a:rPr>
              <a:t>Desenvolupament</a:t>
            </a:r>
            <a:r>
              <a:rPr lang="es-ES" sz="1200" b="1" dirty="0">
                <a:latin typeface="Century Gothic" panose="020B0502020202020204" pitchFamily="34" charset="0"/>
              </a:rPr>
              <a:t> Sostenible 8.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9670" y="6990989"/>
            <a:ext cx="1239325" cy="123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21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1F26A-F7A6-3BE8-AFFF-179051C53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CC49167-346F-7EBB-7303-002CD9D155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3F5808C-6AAA-1743-1A1F-09A160A785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C2B7A5D-F5C3-B6A6-929A-F0612AC531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A5C748-BE5E-6DCF-D911-2404F40CFC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B522075-0FC8-A616-6A9A-1C427CFE69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9C57D97-932F-4B15-C450-644D2468F6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B2BE1DB6-361B-6CB4-E7EC-BBC7D0DFAF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16B06EB7-E1BA-559D-D3E1-6507F880D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649" y="1755191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2F32E5B-5EFF-A342-77B4-C03404B50A7D}"/>
              </a:ext>
            </a:extLst>
          </p:cNvPr>
          <p:cNvSpPr/>
          <p:nvPr/>
        </p:nvSpPr>
        <p:spPr>
          <a:xfrm>
            <a:off x="464775" y="4050249"/>
            <a:ext cx="5928450" cy="950656"/>
          </a:xfrm>
          <a:prstGeom prst="rect">
            <a:avLst/>
          </a:prstGeom>
          <a:solidFill>
            <a:srgbClr val="0E1A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3200">
                <a:latin typeface="Century Gothic"/>
              </a:rPr>
              <a:t>INDICADORS</a:t>
            </a:r>
          </a:p>
          <a:p>
            <a:pPr algn="ctr"/>
            <a:r>
              <a:rPr lang="es-ES" sz="3200">
                <a:latin typeface="Century Gothic"/>
              </a:rPr>
              <a:t>SERVEI D’ORIENTACIÓ</a:t>
            </a:r>
          </a:p>
        </p:txBody>
      </p:sp>
    </p:spTree>
    <p:extLst>
      <p:ext uri="{BB962C8B-B14F-4D97-AF65-F5344CB8AC3E}">
        <p14:creationId xmlns:p14="http://schemas.microsoft.com/office/powerpoint/2010/main" val="2122003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6FFF1-D792-E658-3F09-0F059830A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544780F-E1BA-E488-3290-3E0266D1F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8877689-28CD-4982-BC2E-D36E239D0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B5ED10D-EC29-0C00-941E-312C8BB4B0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7BAD50A-F068-E2C9-1178-3126D5834F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6020A4-7E75-BDF0-9FAB-34F56202E5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C750380-E3EE-2BF9-710C-E338BD0971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F62EE8BE-0421-65EE-AAD2-581AFB50C7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ECEFF2-099E-18EC-9284-2F32BC68EB3A}"/>
              </a:ext>
            </a:extLst>
          </p:cNvPr>
          <p:cNvSpPr txBox="1"/>
          <p:nvPr/>
        </p:nvSpPr>
        <p:spPr>
          <a:xfrm>
            <a:off x="487279" y="919839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QUÈ FEM PER LES PERSONES ALS HOSTALETS DE PIEROLA?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80B657A-FF56-1E23-4A34-4F5448966EB7}"/>
              </a:ext>
            </a:extLst>
          </p:cNvPr>
          <p:cNvCxnSpPr/>
          <p:nvPr/>
        </p:nvCxnSpPr>
        <p:spPr>
          <a:xfrm>
            <a:off x="665554" y="1196838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/>
          <p:cNvSpPr/>
          <p:nvPr/>
        </p:nvSpPr>
        <p:spPr>
          <a:xfrm>
            <a:off x="3307813" y="4768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ca-E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302589" y="1494903"/>
            <a:ext cx="5914747" cy="74789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200" b="1" dirty="0">
                <a:solidFill>
                  <a:srgbClr val="101EA8"/>
                </a:solidFill>
                <a:latin typeface="Century Gothic"/>
              </a:rPr>
              <a:t>SERVEI D’ORIENTACIÓ COL.LECTIUS </a:t>
            </a:r>
            <a:r>
              <a:rPr lang="es-ES" sz="1200" b="1" dirty="0" smtClean="0">
                <a:solidFill>
                  <a:srgbClr val="101EA8"/>
                </a:solidFill>
                <a:latin typeface="Century Gothic"/>
              </a:rPr>
              <a:t>VULNERABLES</a:t>
            </a:r>
            <a:r>
              <a:rPr lang="es-ES" sz="1200" b="1" dirty="0" smtClean="0">
                <a:solidFill>
                  <a:srgbClr val="101EA8"/>
                </a:solidFill>
                <a:latin typeface="Century Gothic"/>
              </a:rPr>
              <a:t>__</a:t>
            </a:r>
            <a:r>
              <a:rPr lang="es-ES" sz="1200" b="1" dirty="0" smtClean="0">
                <a:solidFill>
                  <a:srgbClr val="101EA8"/>
                </a:solidFill>
                <a:latin typeface="Century Gothic"/>
              </a:rPr>
              <a:t>ROCIO MARTÍNEZ</a:t>
            </a:r>
            <a:endParaRPr lang="es-ES" sz="1200" b="1" dirty="0" smtClean="0">
              <a:solidFill>
                <a:srgbClr val="101EA8"/>
              </a:solidFill>
              <a:latin typeface="Century Gothic"/>
            </a:endParaRPr>
          </a:p>
          <a:p>
            <a:pPr algn="just"/>
            <a:endParaRPr lang="es-ES" sz="1200" b="1" dirty="0" smtClean="0">
              <a:solidFill>
                <a:srgbClr val="101EA8"/>
              </a:solidFill>
              <a:latin typeface="Century Gothic" panose="020B0502020202020204" pitchFamily="34" charset="0"/>
            </a:endParaRPr>
          </a:p>
          <a:p>
            <a:r>
              <a:rPr lang="ca-ES" sz="1200" b="1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1. Acollida i vinculació</a:t>
            </a: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/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Recepció de la persona derivada i explicació del funcionament del servei.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Establiment d’un clima de confiança i compromís.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Recollida de dades personals, familiars i laborals.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Coordinació inicial amb la persona referent de serveis socials.</a:t>
            </a:r>
          </a:p>
          <a:p>
            <a:endParaRPr lang="ca-ES" sz="1200" dirty="0" smtClean="0">
              <a:solidFill>
                <a:srgbClr val="101EA8"/>
              </a:solidFill>
              <a:latin typeface="Century Gothic" panose="020B0502020202020204" pitchFamily="34" charset="0"/>
            </a:endParaRPr>
          </a:p>
          <a:p>
            <a:r>
              <a:rPr lang="ca-ES" sz="1200" b="1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2. Diagnosi sociolaboral</a:t>
            </a: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/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Identificació de competències professionals i transversals.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Avaluació de nivell formatiu i experiència laboral.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Detecció de barreres personals, socials o administratives.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Elaboració del perfil d’ocupabilitat.</a:t>
            </a:r>
          </a:p>
          <a:p>
            <a:endParaRPr lang="ca-ES" sz="1200" dirty="0" smtClean="0">
              <a:solidFill>
                <a:srgbClr val="101EA8"/>
              </a:solidFill>
              <a:latin typeface="Century Gothic" panose="020B0502020202020204" pitchFamily="34" charset="0"/>
            </a:endParaRPr>
          </a:p>
          <a:p>
            <a:r>
              <a:rPr lang="ca-ES" sz="1200" b="1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3. Planificació individualitzada</a:t>
            </a: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/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Disseny conjunt de l’Itinerari Personalitzat d’Inserció (IPI).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Definició d’objectius, terminis i accions concretes.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Derivació a recursos formatius, ocupacionals o socials.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Gestió de suports complementaris (transport, conciliació, ajuts).</a:t>
            </a:r>
          </a:p>
          <a:p>
            <a:endParaRPr lang="ca-ES" sz="1200" dirty="0" smtClean="0">
              <a:solidFill>
                <a:srgbClr val="101EA8"/>
              </a:solidFill>
              <a:latin typeface="Century Gothic" panose="020B0502020202020204" pitchFamily="34" charset="0"/>
            </a:endParaRPr>
          </a:p>
          <a:p>
            <a:r>
              <a:rPr lang="ca-ES" sz="1200" b="1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4. Intervenció orientadora</a:t>
            </a: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/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>
                <a:solidFill>
                  <a:srgbClr val="101EA8"/>
                </a:solidFill>
                <a:latin typeface="Century Gothic" panose="020B0502020202020204" pitchFamily="34" charset="0"/>
              </a:rPr>
              <a:t>– Sessions</a:t>
            </a: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 individuals: motivació, </a:t>
            </a: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recerca de</a:t>
            </a: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 feina, preparació d’entrevistes.</a:t>
            </a:r>
            <a:r>
              <a:rPr lang="ca-ES" sz="1200" dirty="0">
                <a:solidFill>
                  <a:srgbClr val="101EA8"/>
                </a:solidFill>
                <a:latin typeface="Century Gothic" panose="020B0502020202020204" pitchFamily="34" charset="0"/>
              </a:rPr>
              <a:t/>
            </a:r>
            <a:br>
              <a:rPr lang="ca-ES" sz="1200" dirty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>
                <a:solidFill>
                  <a:srgbClr val="101EA8"/>
                </a:solidFill>
                <a:latin typeface="Century Gothic" panose="020B0502020202020204" pitchFamily="34" charset="0"/>
              </a:rPr>
              <a:t>– </a:t>
            </a: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Tallers</a:t>
            </a:r>
            <a:r>
              <a:rPr lang="ca-ES" sz="1200" dirty="0">
                <a:solidFill>
                  <a:srgbClr val="101EA8"/>
                </a:solidFill>
                <a:latin typeface="Century Gothic" panose="020B0502020202020204" pitchFamily="34" charset="0"/>
              </a:rPr>
              <a:t> grupals: competències laborals, habilitats socials, alfabetització  </a:t>
            </a: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digital</a:t>
            </a:r>
            <a:r>
              <a:rPr lang="ca-ES" sz="1200" dirty="0">
                <a:solidFill>
                  <a:srgbClr val="101EA8"/>
                </a:solidFill>
                <a:latin typeface="Century Gothic" panose="020B0502020202020204" pitchFamily="34" charset="0"/>
              </a:rPr>
              <a:t>.</a:t>
            </a: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/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Coordinació amb empreses, entitats i serveis d’ocupació.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Promoció d’oportunitats d’inserció i intermediació laboral.</a:t>
            </a:r>
          </a:p>
          <a:p>
            <a:endParaRPr lang="ca-ES" sz="1200" b="1" dirty="0" smtClean="0">
              <a:solidFill>
                <a:srgbClr val="101EA8"/>
              </a:solidFill>
              <a:latin typeface="Century Gothic" panose="020B0502020202020204" pitchFamily="34" charset="0"/>
            </a:endParaRPr>
          </a:p>
          <a:p>
            <a:r>
              <a:rPr lang="ca-ES" sz="1200" b="1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5. Seguiment i avaluació</a:t>
            </a: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/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 Control periòdic del progrés de l’IPI.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Ajust d’objectius i registre de resultats.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Seguiment </a:t>
            </a:r>
            <a:r>
              <a:rPr lang="ca-ES" sz="1200" dirty="0" err="1" smtClean="0">
                <a:solidFill>
                  <a:srgbClr val="101EA8"/>
                </a:solidFill>
                <a:latin typeface="Century Gothic" panose="020B0502020202020204" pitchFamily="34" charset="0"/>
              </a:rPr>
              <a:t>postinserció</a:t>
            </a: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 laboral o formativa.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Avaluació d’impacte quantitatiu i qualitatiu.</a:t>
            </a:r>
          </a:p>
          <a:p>
            <a:endParaRPr lang="ca-ES" sz="1200" dirty="0" smtClean="0">
              <a:solidFill>
                <a:srgbClr val="101EA8"/>
              </a:solidFill>
              <a:latin typeface="Century Gothic" panose="020B0502020202020204" pitchFamily="34" charset="0"/>
            </a:endParaRPr>
          </a:p>
          <a:p>
            <a:r>
              <a:rPr lang="ca-ES" sz="1200" b="1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6. Coordinació i gestió tècnica</a:t>
            </a: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/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Comunicació constant amb serveis socials i altres agents.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Participació en reunions d’equip i espais de treball comunitari.</a:t>
            </a:r>
            <a:b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r>
              <a:rPr lang="ca-ES" sz="1200" dirty="0" smtClean="0">
                <a:solidFill>
                  <a:srgbClr val="101EA8"/>
                </a:solidFill>
                <a:latin typeface="Century Gothic" panose="020B0502020202020204" pitchFamily="34" charset="0"/>
              </a:rPr>
              <a:t>– Elaboració d’informes i actualització de documentació.</a:t>
            </a:r>
            <a:r>
              <a:rPr lang="es-ES" sz="1200" dirty="0">
                <a:solidFill>
                  <a:srgbClr val="101EA8"/>
                </a:solidFill>
                <a:latin typeface="Century Gothic" panose="020B0502020202020204" pitchFamily="34" charset="0"/>
              </a:rPr>
              <a:t/>
            </a:r>
            <a:br>
              <a:rPr lang="es-ES" sz="1200" dirty="0">
                <a:solidFill>
                  <a:srgbClr val="101EA8"/>
                </a:solidFill>
                <a:latin typeface="Century Gothic" panose="020B0502020202020204" pitchFamily="34" charset="0"/>
              </a:rPr>
            </a:br>
            <a:endParaRPr lang="es-ES" sz="1200" dirty="0">
              <a:solidFill>
                <a:srgbClr val="101EA8"/>
              </a:solidFill>
              <a:latin typeface="Century Gothic" panose="020B0502020202020204" pitchFamily="34" charset="0"/>
            </a:endParaRPr>
          </a:p>
          <a:p>
            <a:pPr algn="just"/>
            <a:endParaRPr lang="es-ES" sz="1200" dirty="0">
              <a:latin typeface="Century Gothic" panose="020B0502020202020204" pitchFamily="34" charset="0"/>
            </a:endParaRPr>
          </a:p>
          <a:p>
            <a:pPr algn="just"/>
            <a:endParaRPr lang="es-ES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446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A024E-A2C0-9F17-07DF-A7994D4EC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E45FD4C-5D08-9C70-9973-94AACBC1C6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165A532-E962-A419-8CA0-9DD2436997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F2E419-B76C-F06D-C0FF-18451D4657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34CCA95-9D62-F562-5764-C443EEE269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DDDA84-F8E9-2020-FDA6-DD39C07FC4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A667AD-8B07-E107-35CD-2E391C4623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FE798AB3-A92B-1553-5348-B57C001202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537649" y="1755191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uadroTexto 11">
            <a:extLst>
              <a:ext uri="{FF2B5EF4-FFF2-40B4-BE49-F238E27FC236}">
                <a16:creationId xmlns:a16="http://schemas.microsoft.com/office/drawing/2014/main" id="{082045F4-121B-90F4-848F-377324088712}"/>
              </a:ext>
            </a:extLst>
          </p:cNvPr>
          <p:cNvSpPr txBox="1"/>
          <p:nvPr/>
        </p:nvSpPr>
        <p:spPr>
          <a:xfrm>
            <a:off x="383975" y="5991849"/>
            <a:ext cx="587406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Font: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Observatori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del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Treball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i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Model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Productiu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: Informe mensual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d’atur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registrat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–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Setembre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2025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600075" y="1285320"/>
            <a:ext cx="6241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ATUR REGISTRAT PER COMARQUES DE LA DEMARCACIÓ DE BARCELONA</a:t>
            </a: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13499F4-E903-8077-7424-4442878B50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033095"/>
              </p:ext>
            </p:extLst>
          </p:nvPr>
        </p:nvGraphicFramePr>
        <p:xfrm>
          <a:off x="537728" y="1593142"/>
          <a:ext cx="5566558" cy="4236658"/>
        </p:xfrm>
        <a:graphic>
          <a:graphicData uri="http://schemas.openxmlformats.org/drawingml/2006/table">
            <a:tbl>
              <a:tblPr bandRow="1">
                <a:effectLst>
                  <a:outerShdw blurRad="50800" dist="50800" dir="5400000" algn="ctr" rotWithShape="0">
                    <a:schemeClr val="bg1"/>
                  </a:outerShdw>
                </a:effectLst>
                <a:tableStyleId>{5C22544A-7EE6-4342-B048-85BDC9FD1C3A}</a:tableStyleId>
              </a:tblPr>
              <a:tblGrid>
                <a:gridCol w="1203643">
                  <a:extLst>
                    <a:ext uri="{9D8B030D-6E8A-4147-A177-3AD203B41FA5}">
                      <a16:colId xmlns:a16="http://schemas.microsoft.com/office/drawing/2014/main" val="2590509504"/>
                    </a:ext>
                  </a:extLst>
                </a:gridCol>
                <a:gridCol w="719702">
                  <a:extLst>
                    <a:ext uri="{9D8B030D-6E8A-4147-A177-3AD203B41FA5}">
                      <a16:colId xmlns:a16="http://schemas.microsoft.com/office/drawing/2014/main" val="4182798664"/>
                    </a:ext>
                  </a:extLst>
                </a:gridCol>
                <a:gridCol w="624205">
                  <a:extLst>
                    <a:ext uri="{9D8B030D-6E8A-4147-A177-3AD203B41FA5}">
                      <a16:colId xmlns:a16="http://schemas.microsoft.com/office/drawing/2014/main" val="4019341908"/>
                    </a:ext>
                  </a:extLst>
                </a:gridCol>
                <a:gridCol w="803823">
                  <a:extLst>
                    <a:ext uri="{9D8B030D-6E8A-4147-A177-3AD203B41FA5}">
                      <a16:colId xmlns:a16="http://schemas.microsoft.com/office/drawing/2014/main" val="1238868368"/>
                    </a:ext>
                  </a:extLst>
                </a:gridCol>
                <a:gridCol w="785129">
                  <a:extLst>
                    <a:ext uri="{9D8B030D-6E8A-4147-A177-3AD203B41FA5}">
                      <a16:colId xmlns:a16="http://schemas.microsoft.com/office/drawing/2014/main" val="1598472487"/>
                    </a:ext>
                  </a:extLst>
                </a:gridCol>
                <a:gridCol w="701008">
                  <a:extLst>
                    <a:ext uri="{9D8B030D-6E8A-4147-A177-3AD203B41FA5}">
                      <a16:colId xmlns:a16="http://schemas.microsoft.com/office/drawing/2014/main" val="355046773"/>
                    </a:ext>
                  </a:extLst>
                </a:gridCol>
                <a:gridCol w="729048">
                  <a:extLst>
                    <a:ext uri="{9D8B030D-6E8A-4147-A177-3AD203B41FA5}">
                      <a16:colId xmlns:a16="http://schemas.microsoft.com/office/drawing/2014/main" val="2356841976"/>
                    </a:ext>
                  </a:extLst>
                </a:gridCol>
              </a:tblGrid>
              <a:tr h="429014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s-ES" sz="8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800" b="1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Atur</a:t>
                      </a:r>
                      <a:r>
                        <a:rPr lang="es-ES" sz="800" b="1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</a:t>
                      </a:r>
                    </a:p>
                    <a:p>
                      <a:pPr lvl="0" algn="ctr">
                        <a:lnSpc>
                          <a:spcPts val="1200"/>
                        </a:lnSpc>
                        <a:buNone/>
                      </a:pPr>
                      <a:r>
                        <a:rPr lang="es-ES" sz="800" b="1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registrat</a:t>
                      </a:r>
                      <a:r>
                        <a:rPr lang="es-ES" sz="800" b="1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</a:t>
                      </a:r>
                    </a:p>
                    <a:p>
                      <a:pPr lvl="0" algn="ctr">
                        <a:lnSpc>
                          <a:spcPts val="1200"/>
                        </a:lnSpc>
                        <a:buNone/>
                      </a:pPr>
                      <a:r>
                        <a:rPr lang="es-ES" sz="800" b="1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(n)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endParaRPr lang="es-ES" sz="800" b="1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  <a:p>
                      <a:pPr lvl="0" algn="ctr">
                        <a:lnSpc>
                          <a:spcPts val="1200"/>
                        </a:lnSpc>
                        <a:buNone/>
                      </a:pPr>
                      <a:r>
                        <a:rPr lang="es-ES" sz="800" b="1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Taxa</a:t>
                      </a:r>
                      <a:r>
                        <a:rPr lang="es-ES" sz="800" b="1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</a:t>
                      </a:r>
                      <a:endParaRPr lang="es-ES" sz="800" b="1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lvl="0" algn="ctr">
                        <a:lnSpc>
                          <a:spcPts val="1200"/>
                        </a:lnSpc>
                        <a:buNone/>
                      </a:pPr>
                      <a:r>
                        <a:rPr lang="es-ES" sz="800" b="1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d’atur</a:t>
                      </a:r>
                      <a:r>
                        <a:rPr lang="es-ES" sz="800" b="1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</a:t>
                      </a:r>
                      <a:endParaRPr lang="es-ES" sz="800" b="1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lvl="0" algn="ctr">
                        <a:lnSpc>
                          <a:spcPts val="1200"/>
                        </a:lnSpc>
                        <a:buNone/>
                      </a:pPr>
                      <a:r>
                        <a:rPr lang="es-ES" sz="800" b="1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registral </a:t>
                      </a:r>
                    </a:p>
                    <a:p>
                      <a:pPr lvl="0" algn="ctr">
                        <a:lnSpc>
                          <a:spcPts val="1200"/>
                        </a:lnSpc>
                        <a:buNone/>
                      </a:pPr>
                      <a:r>
                        <a:rPr lang="es-ES" sz="800" b="1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(%)</a:t>
                      </a:r>
                      <a:endParaRPr lang="es-ES" sz="800" b="1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800" b="1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Mes anterior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800" b="1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Mateix</a:t>
                      </a:r>
                      <a:r>
                        <a:rPr lang="es-ES" sz="800" b="1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mes </a:t>
                      </a:r>
                      <a:r>
                        <a:rPr lang="es-ES" sz="800" b="1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any</a:t>
                      </a:r>
                      <a:r>
                        <a:rPr lang="es-ES" sz="800" b="1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anterior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35587"/>
                  </a:ext>
                </a:extLst>
              </a:tr>
              <a:tr h="637724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s-ES" sz="8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800" b="0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Variació</a:t>
                      </a: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 </a:t>
                      </a:r>
                    </a:p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absoluta  </a:t>
                      </a:r>
                    </a:p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(n)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800" b="0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Variació</a:t>
                      </a: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</a:t>
                      </a:r>
                    </a:p>
                    <a:p>
                      <a:pPr lvl="0" algn="ctr">
                        <a:lnSpc>
                          <a:spcPts val="1200"/>
                        </a:lnSpc>
                        <a:buNone/>
                      </a:pP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relativa </a:t>
                      </a:r>
                    </a:p>
                    <a:p>
                      <a:pPr lvl="0" algn="ctr">
                        <a:lnSpc>
                          <a:spcPts val="1200"/>
                        </a:lnSpc>
                        <a:buNone/>
                      </a:pP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(%)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800" b="0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Variacióabsoluta</a:t>
                      </a: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</a:t>
                      </a:r>
                    </a:p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(n)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800" b="0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Variació</a:t>
                      </a: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</a:t>
                      </a:r>
                    </a:p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relativa </a:t>
                      </a:r>
                    </a:p>
                    <a:p>
                      <a:pPr lvl="0" algn="ctr">
                        <a:lnSpc>
                          <a:spcPts val="1200"/>
                        </a:lnSpc>
                        <a:buNone/>
                      </a:pPr>
                      <a:r>
                        <a:rPr lang="es-ES" sz="800" b="0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(%)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014184"/>
                  </a:ext>
                </a:extLst>
              </a:tr>
              <a:tr h="219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1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Alt</a:t>
                      </a:r>
                      <a:r>
                        <a:rPr lang="es-ES" sz="900" b="1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</a:t>
                      </a:r>
                      <a:r>
                        <a:rPr lang="es-ES" sz="900" b="1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Penedès</a:t>
                      </a:r>
                      <a:endParaRPr lang="es-ES" sz="900" b="1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4.369 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7,80%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-179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-3,94%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-315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-6,73%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1411131"/>
                  </a:ext>
                </a:extLst>
              </a:tr>
              <a:tr h="219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1" i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Anoia</a:t>
                      </a:r>
                      <a:endParaRPr lang="es-ES" sz="900" b="1" i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ase" latinLnBrk="0" hangingPunct="1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kern="1200" dirty="0">
                          <a:ln>
                            <a:noFill/>
                          </a:ln>
                          <a:solidFill>
                            <a:srgbClr val="35383A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6.243 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ase" latinLnBrk="0" hangingPunct="1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kern="1200" dirty="0">
                          <a:ln>
                            <a:noFill/>
                          </a:ln>
                          <a:solidFill>
                            <a:srgbClr val="35383A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10,09%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ase" latinLnBrk="0" hangingPunct="1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kern="1200" dirty="0">
                          <a:ln>
                            <a:noFill/>
                          </a:ln>
                          <a:solidFill>
                            <a:srgbClr val="35383A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-95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ase" latinLnBrk="0" hangingPunct="1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kern="1200" dirty="0">
                          <a:ln>
                            <a:noFill/>
                          </a:ln>
                          <a:solidFill>
                            <a:srgbClr val="35383A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-1,50%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ase" latinLnBrk="0" hangingPunct="1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kern="1200" dirty="0">
                          <a:ln>
                            <a:noFill/>
                          </a:ln>
                          <a:solidFill>
                            <a:srgbClr val="35383A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-268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ase" latinLnBrk="0" hangingPunct="1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kern="1200" dirty="0">
                          <a:ln>
                            <a:noFill/>
                          </a:ln>
                          <a:solidFill>
                            <a:srgbClr val="35383A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-4,12%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345571"/>
                  </a:ext>
                </a:extLst>
              </a:tr>
              <a:tr h="219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1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Bages</a:t>
                      </a:r>
                      <a:endParaRPr lang="es-ES" sz="900" b="1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8.454 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9,62%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-237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-2,73%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-307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-3,50%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216312"/>
                  </a:ext>
                </a:extLst>
              </a:tr>
              <a:tr h="219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1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Baix</a:t>
                      </a:r>
                      <a:r>
                        <a:rPr lang="es-ES" sz="900" b="1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Llobregat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32.425 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7,74%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-666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-2,01%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-729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-2,20%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2038679"/>
                  </a:ext>
                </a:extLst>
              </a:tr>
              <a:tr h="219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1" i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Barcelonès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94.130 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8,28%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-1.667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-1,74%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-760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-0,80%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5151524"/>
                  </a:ext>
                </a:extLst>
              </a:tr>
              <a:tr h="219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1" i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Berguedà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1.646 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9,05%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-49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-2,89%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-21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-1,26%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694194"/>
                  </a:ext>
                </a:extLst>
              </a:tr>
              <a:tr h="219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1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Garraf</a:t>
                      </a:r>
                      <a:endParaRPr lang="es-ES" sz="900" b="1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7.025 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9,13%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-112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-1,57%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-200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-2,77%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0400506"/>
                  </a:ext>
                </a:extLst>
              </a:tr>
              <a:tr h="219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1" i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Lluçanès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163 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5,91%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0,00%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-24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-12,83%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966282"/>
                  </a:ext>
                </a:extLst>
              </a:tr>
              <a:tr h="219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1" i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Maresme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19.432 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8,55%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-141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-0,72%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-889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-4,37%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573123"/>
                  </a:ext>
                </a:extLst>
              </a:tr>
              <a:tr h="219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1" i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Moianès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561 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7,54%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-19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-3,28%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-21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-3,61%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924763"/>
                  </a:ext>
                </a:extLst>
              </a:tr>
              <a:tr h="219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1" i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Osona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6.403 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7,77%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-139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-2,12%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-313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-4,66%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757982"/>
                  </a:ext>
                </a:extLst>
              </a:tr>
              <a:tr h="219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1" i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Vallès Occidental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42.278 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8,89%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-984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-2,27%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-1.406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-3,22%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3962096"/>
                  </a:ext>
                </a:extLst>
              </a:tr>
              <a:tr h="2196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1" i="0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Vallès</a:t>
                      </a:r>
                      <a:r>
                        <a:rPr lang="es-ES" sz="900" b="1" i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Oriental 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17.811 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8,25%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-496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-2,71%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-862</a:t>
                      </a:r>
                      <a:endParaRPr lang="es-ES" sz="900" b="0" i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00"/>
                        </a:lnSpc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-4,62%</a:t>
                      </a:r>
                      <a:endParaRPr lang="es-ES" sz="900" b="0" i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590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3465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A024E-A2C0-9F17-07DF-A7994D4EC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E45FD4C-5D08-9C70-9973-94AACBC1C6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165A532-E962-A419-8CA0-9DD2436997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F2E419-B76C-F06D-C0FF-18451D4657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34CCA95-9D62-F562-5764-C443EEE269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DDDA84-F8E9-2020-FDA6-DD39C07FC4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A667AD-8B07-E107-35CD-2E391C4623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FE798AB3-A92B-1553-5348-B57C001202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665554" y="919839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DADES D’ATUR REGISTRAT PELS MUNICIPIS DE L’ANOIA</a:t>
            </a:r>
          </a:p>
        </p:txBody>
      </p:sp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58003"/>
              </p:ext>
            </p:extLst>
          </p:nvPr>
        </p:nvGraphicFramePr>
        <p:xfrm>
          <a:off x="559124" y="1257144"/>
          <a:ext cx="5843832" cy="779625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831047">
                  <a:extLst>
                    <a:ext uri="{9D8B030D-6E8A-4147-A177-3AD203B41FA5}">
                      <a16:colId xmlns:a16="http://schemas.microsoft.com/office/drawing/2014/main" val="2729814695"/>
                    </a:ext>
                  </a:extLst>
                </a:gridCol>
                <a:gridCol w="712381">
                  <a:extLst>
                    <a:ext uri="{9D8B030D-6E8A-4147-A177-3AD203B41FA5}">
                      <a16:colId xmlns:a16="http://schemas.microsoft.com/office/drawing/2014/main" val="2072225624"/>
                    </a:ext>
                  </a:extLst>
                </a:gridCol>
                <a:gridCol w="668415">
                  <a:extLst>
                    <a:ext uri="{9D8B030D-6E8A-4147-A177-3AD203B41FA5}">
                      <a16:colId xmlns:a16="http://schemas.microsoft.com/office/drawing/2014/main" val="2805109092"/>
                    </a:ext>
                  </a:extLst>
                </a:gridCol>
                <a:gridCol w="667265">
                  <a:extLst>
                    <a:ext uri="{9D8B030D-6E8A-4147-A177-3AD203B41FA5}">
                      <a16:colId xmlns:a16="http://schemas.microsoft.com/office/drawing/2014/main" val="2844059626"/>
                    </a:ext>
                  </a:extLst>
                </a:gridCol>
                <a:gridCol w="605481">
                  <a:extLst>
                    <a:ext uri="{9D8B030D-6E8A-4147-A177-3AD203B41FA5}">
                      <a16:colId xmlns:a16="http://schemas.microsoft.com/office/drawing/2014/main" val="307711909"/>
                    </a:ext>
                  </a:extLst>
                </a:gridCol>
                <a:gridCol w="729048">
                  <a:extLst>
                    <a:ext uri="{9D8B030D-6E8A-4147-A177-3AD203B41FA5}">
                      <a16:colId xmlns:a16="http://schemas.microsoft.com/office/drawing/2014/main" val="2897519788"/>
                    </a:ext>
                  </a:extLst>
                </a:gridCol>
                <a:gridCol w="630195">
                  <a:extLst>
                    <a:ext uri="{9D8B030D-6E8A-4147-A177-3AD203B41FA5}">
                      <a16:colId xmlns:a16="http://schemas.microsoft.com/office/drawing/2014/main" val="3049687034"/>
                    </a:ext>
                  </a:extLst>
                </a:gridCol>
              </a:tblGrid>
              <a:tr h="268501">
                <a:tc rowSpan="2">
                  <a:txBody>
                    <a:bodyPr/>
                    <a:lstStyle/>
                    <a:p>
                      <a:endParaRPr lang="es-ES"/>
                    </a:p>
                  </a:txBody>
                  <a:tcPr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s-ES" sz="80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800" err="1">
                          <a:latin typeface="Century Gothic" panose="020B0502020202020204" pitchFamily="34" charset="0"/>
                        </a:rPr>
                        <a:t>Atur</a:t>
                      </a:r>
                      <a:r>
                        <a:rPr lang="es-ES" sz="80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800" err="1">
                          <a:latin typeface="Century Gothic" panose="020B0502020202020204" pitchFamily="34" charset="0"/>
                        </a:rPr>
                        <a:t>registrat</a:t>
                      </a:r>
                      <a:endParaRPr lang="es-ES" sz="800">
                        <a:latin typeface="Century Gothic" panose="020B0502020202020204" pitchFamily="34" charset="0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s-ES" sz="80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800" err="1">
                          <a:latin typeface="Century Gothic" panose="020B0502020202020204" pitchFamily="34" charset="0"/>
                        </a:rPr>
                        <a:t>Taxa</a:t>
                      </a:r>
                      <a:r>
                        <a:rPr lang="es-ES" sz="80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800" err="1">
                          <a:latin typeface="Century Gothic" panose="020B0502020202020204" pitchFamily="34" charset="0"/>
                        </a:rPr>
                        <a:t>d’atur</a:t>
                      </a:r>
                      <a:r>
                        <a:rPr lang="es-ES" sz="800" baseline="0">
                          <a:latin typeface="Century Gothic" panose="020B0502020202020204" pitchFamily="34" charset="0"/>
                        </a:rPr>
                        <a:t> registral</a:t>
                      </a:r>
                      <a:endParaRPr lang="es-ES" sz="800">
                        <a:latin typeface="Century Gothic" panose="020B0502020202020204" pitchFamily="34" charset="0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900">
                          <a:latin typeface="Century Gothic" panose="020B0502020202020204" pitchFamily="34" charset="0"/>
                        </a:rPr>
                        <a:t>Mes anterior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900" err="1">
                          <a:latin typeface="Century Gothic" panose="020B0502020202020204" pitchFamily="34" charset="0"/>
                        </a:rPr>
                        <a:t>Mateix</a:t>
                      </a:r>
                      <a:r>
                        <a:rPr lang="es-ES" sz="900" baseline="0">
                          <a:latin typeface="Century Gothic" panose="020B0502020202020204" pitchFamily="34" charset="0"/>
                        </a:rPr>
                        <a:t> mes </a:t>
                      </a:r>
                      <a:r>
                        <a:rPr lang="es-ES" sz="900" baseline="0" err="1">
                          <a:latin typeface="Century Gothic" panose="020B0502020202020204" pitchFamily="34" charset="0"/>
                        </a:rPr>
                        <a:t>any</a:t>
                      </a:r>
                      <a:r>
                        <a:rPr lang="es-ES" sz="900" baseline="0">
                          <a:latin typeface="Century Gothic" panose="020B0502020202020204" pitchFamily="34" charset="0"/>
                        </a:rPr>
                        <a:t> anterior</a:t>
                      </a:r>
                      <a:endParaRPr lang="es-ES" sz="900">
                        <a:latin typeface="Century Gothic" panose="020B0502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0414404"/>
                  </a:ext>
                </a:extLst>
              </a:tr>
              <a:tr h="2385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err="1">
                          <a:latin typeface="Century Gothic" panose="020B0502020202020204" pitchFamily="34" charset="0"/>
                        </a:rPr>
                        <a:t>Variació</a:t>
                      </a:r>
                      <a:r>
                        <a:rPr lang="es-ES" sz="800">
                          <a:latin typeface="Century Gothic" panose="020B0502020202020204" pitchFamily="34" charset="0"/>
                        </a:rPr>
                        <a:t> absoluta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err="1">
                          <a:latin typeface="Century Gothic" panose="020B0502020202020204" pitchFamily="34" charset="0"/>
                        </a:rPr>
                        <a:t>Variació</a:t>
                      </a:r>
                      <a:r>
                        <a:rPr lang="es-ES" sz="800">
                          <a:latin typeface="Century Gothic" panose="020B0502020202020204" pitchFamily="34" charset="0"/>
                        </a:rPr>
                        <a:t> relativa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err="1">
                          <a:latin typeface="Century Gothic" panose="020B0502020202020204" pitchFamily="34" charset="0"/>
                        </a:rPr>
                        <a:t>Variació</a:t>
                      </a:r>
                      <a:r>
                        <a:rPr lang="es-ES" sz="800">
                          <a:latin typeface="Century Gothic" panose="020B0502020202020204" pitchFamily="34" charset="0"/>
                        </a:rPr>
                        <a:t> absoluta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err="1">
                          <a:latin typeface="Century Gothic" panose="020B0502020202020204" pitchFamily="34" charset="0"/>
                        </a:rPr>
                        <a:t>Variació</a:t>
                      </a:r>
                      <a:r>
                        <a:rPr lang="es-ES" sz="800">
                          <a:latin typeface="Century Gothic" panose="020B0502020202020204" pitchFamily="34" charset="0"/>
                        </a:rPr>
                        <a:t> relativa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7003015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 panose="020B0502020202020204" pitchFamily="34" charset="0"/>
                        </a:rPr>
                        <a:t>Argençola 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 panose="020B0502020202020204" pitchFamily="34" charset="0"/>
                        </a:rPr>
                        <a:t>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4,96%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 panose="020B050202020202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 panose="020B0502020202020204" pitchFamily="34" charset="0"/>
                        </a:rPr>
                        <a:t>-14,29%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100,00%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9343676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Bellprat</a:t>
                      </a:r>
                      <a:endParaRPr lang="es-ES" sz="900" b="1">
                        <a:latin typeface="Century Gothic" panose="020B0502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 panose="020B0502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-100,00%</a:t>
                      </a:r>
                      <a:endParaRPr lang="es-E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5166088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Bruc</a:t>
                      </a:r>
                      <a:r>
                        <a:rPr lang="es-ES" sz="900" b="1">
                          <a:latin typeface="Century Gothic" panose="020B0502020202020204" pitchFamily="34" charset="0"/>
                        </a:rPr>
                        <a:t>, el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85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6,42%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-6,58%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-12,90%</a:t>
                      </a:r>
                      <a:endParaRPr lang="es-E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406962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Cabrera d’Anoia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105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12,07%</a:t>
                      </a:r>
                      <a:endParaRPr lang="es-E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-5,41%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711489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Calaf</a:t>
                      </a:r>
                      <a:endParaRPr lang="es-ES" sz="900" b="1">
                        <a:latin typeface="Century Gothic" panose="020B0502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156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10,03%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-7,14%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-8,77%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532625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Calonge de Segarra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 panose="020B0502020202020204" pitchFamily="34" charset="0"/>
                        </a:rPr>
                        <a:t>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4,49%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100,00%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3881126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Capellades</a:t>
                      </a:r>
                      <a:endParaRPr lang="es-ES" sz="900" b="1">
                        <a:latin typeface="Century Gothic" panose="020B0502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214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8,46%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-3,17%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-6,55%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2872092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 panose="020B0502020202020204" pitchFamily="34" charset="0"/>
                        </a:rPr>
                        <a:t>Carme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40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10,26%</a:t>
                      </a:r>
                      <a:endParaRPr lang="es-E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-6,98%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9351832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Castellfollit</a:t>
                      </a:r>
                      <a:r>
                        <a:rPr lang="es-ES" sz="900" b="1" dirty="0">
                          <a:latin typeface="Century Gothic"/>
                        </a:rPr>
                        <a:t> de </a:t>
                      </a:r>
                      <a:r>
                        <a:rPr lang="es-ES" sz="900" b="1" dirty="0" err="1">
                          <a:latin typeface="Century Gothic"/>
                        </a:rPr>
                        <a:t>Riubregós</a:t>
                      </a:r>
                      <a:endParaRPr lang="es-ES" sz="900" b="1" dirty="0">
                        <a:latin typeface="Century Gothic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9,09%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12,50%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-22,22%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668980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Castellolí</a:t>
                      </a:r>
                      <a:endParaRPr lang="es-ES" sz="900" b="1">
                        <a:latin typeface="Century Gothic" panose="020B0502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3,74%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-18,18%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3</a:t>
                      </a:r>
                      <a:endParaRPr lang="es-E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30,00%</a:t>
                      </a:r>
                      <a:endParaRPr lang="es-E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6941593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Copons</a:t>
                      </a:r>
                      <a:endParaRPr lang="es-ES" sz="900" b="1">
                        <a:latin typeface="Century Gothic" panose="020B0502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3,95%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-36,36%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-12,50%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235106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 panose="020B0502020202020204" pitchFamily="34" charset="0"/>
                        </a:rPr>
                        <a:t>Igualada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1.898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9,82%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-24</a:t>
                      </a:r>
                      <a:endParaRPr lang="es-ES" sz="1000" b="0" i="0" u="none" strike="noStrike">
                        <a:solidFill>
                          <a:srgbClr val="35383A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-1,25%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-4,38%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440240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Jorba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29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6,18%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 panose="020B050202020202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-6,45%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-11</a:t>
                      </a:r>
                      <a:endParaRPr lang="es-ES" sz="1000" b="0" i="0" u="none" strike="noStrike">
                        <a:solidFill>
                          <a:srgbClr val="35383A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-27,50%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8699509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Llacuna, la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44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10,26%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7,32%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2,33%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2479674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Masquefa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464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8,82%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-0,85%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-1,90%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433295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Montmaneu</a:t>
                      </a:r>
                      <a:endParaRPr lang="es-ES" sz="900" b="1">
                        <a:latin typeface="Century Gothic" panose="020B0502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1,32%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-50,00%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-66,67%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376541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Òdena</a:t>
                      </a:r>
                      <a:endParaRPr lang="es-ES" sz="900" b="1">
                        <a:latin typeface="Century Gothic" panose="020B0502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165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8,87%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-4,07%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-4,07%</a:t>
                      </a:r>
                      <a:endParaRPr lang="es-ES" sz="1000" b="0" i="0" u="none" strike="noStrike">
                        <a:solidFill>
                          <a:srgbClr val="35383A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8070275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Orpí</a:t>
                      </a:r>
                      <a:endParaRPr lang="es-ES" sz="900" b="1">
                        <a:latin typeface="Century Gothic" panose="020B0502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10,53%</a:t>
                      </a:r>
                      <a:endParaRPr lang="es-E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25,00%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25,00%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495082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Piera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899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10,26%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-1,86%</a:t>
                      </a:r>
                      <a:endParaRPr lang="es-ES" sz="1000" b="0" i="0" u="none" strike="noStrike">
                        <a:solidFill>
                          <a:srgbClr val="35383A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-51</a:t>
                      </a:r>
                      <a:endParaRPr lang="es-ES" sz="1000" b="0" i="0" u="none" strike="noStrike">
                        <a:solidFill>
                          <a:srgbClr val="35383A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-5,37%</a:t>
                      </a:r>
                      <a:endParaRPr lang="es-E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28603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Hostalets</a:t>
                      </a:r>
                      <a:r>
                        <a:rPr lang="es-ES" sz="900" b="1">
                          <a:latin typeface="Century Gothic" panose="020B0502020202020204" pitchFamily="34" charset="0"/>
                        </a:rPr>
                        <a:t> de </a:t>
                      </a:r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Pierola</a:t>
                      </a:r>
                      <a:r>
                        <a:rPr lang="es-ES" sz="900" b="1"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els</a:t>
                      </a:r>
                      <a:endParaRPr lang="es-ES" sz="900" b="1">
                        <a:latin typeface="Century Gothic" panose="020B0502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 panose="020B0502020202020204" pitchFamily="34" charset="0"/>
                        </a:rPr>
                        <a:t>175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10,36%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6,71%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 panose="020B0502020202020204" pitchFamily="34" charset="0"/>
                        </a:rPr>
                        <a:t>-10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 panose="020B0502020202020204" pitchFamily="34" charset="0"/>
                        </a:rPr>
                        <a:t>-5,41%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273515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Pobla de Claramunt, la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103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8,71%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4,04%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13,19%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840151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Prats de Rei, </a:t>
                      </a:r>
                      <a:r>
                        <a:rPr lang="es-ES" sz="900" b="1" err="1">
                          <a:latin typeface="Century Gothic"/>
                        </a:rPr>
                        <a:t>els</a:t>
                      </a:r>
                      <a:endParaRPr lang="es-ES" sz="900" b="1">
                        <a:latin typeface="Century Gothic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6,12%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-6,25%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399851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Pujalt</a:t>
                      </a:r>
                      <a:endParaRPr lang="es-ES" sz="900" b="1">
                        <a:latin typeface="Century Gothic" panose="020B0502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0,94%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 panose="020B0502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100705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Rubió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4,35%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50,00%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685723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Sant Pere </a:t>
                      </a:r>
                      <a:r>
                        <a:rPr lang="es-ES" sz="900" b="1" err="1">
                          <a:latin typeface="Century Gothic"/>
                        </a:rPr>
                        <a:t>Sallavinera</a:t>
                      </a:r>
                      <a:endParaRPr lang="es-ES" sz="900" b="1">
                        <a:latin typeface="Century Gothic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1,23%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0,00%</a:t>
                      </a:r>
                      <a:endParaRPr lang="es-ES" sz="1000" b="0" i="0" u="none" strike="noStrike">
                        <a:solidFill>
                          <a:srgbClr val="35383A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9039759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Sant Martí de Tous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25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4,07%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-24,24%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-10</a:t>
                      </a:r>
                      <a:endParaRPr lang="es-E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-28,57%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40400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Sant Martí </a:t>
                      </a:r>
                      <a:r>
                        <a:rPr lang="es-ES" sz="900" b="1" err="1">
                          <a:latin typeface="Century Gothic"/>
                        </a:rPr>
                        <a:t>Sesgueioles</a:t>
                      </a:r>
                      <a:endParaRPr lang="es-ES" sz="900" b="1">
                        <a:latin typeface="Century Gothic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5,03%</a:t>
                      </a:r>
                      <a:endParaRPr lang="es-E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12,50%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176071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Santa </a:t>
                      </a:r>
                      <a:r>
                        <a:rPr lang="es-ES" sz="900" b="1" err="1">
                          <a:latin typeface="Century Gothic"/>
                        </a:rPr>
                        <a:t>Margarida</a:t>
                      </a:r>
                      <a:r>
                        <a:rPr lang="es-ES" sz="900" b="1">
                          <a:latin typeface="Century Gothic"/>
                        </a:rPr>
                        <a:t> de Montbui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662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13,38%</a:t>
                      </a:r>
                      <a:endParaRPr lang="es-E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-1,19%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-6,63%</a:t>
                      </a:r>
                      <a:endParaRPr lang="es-E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8393168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 panose="020B0502020202020204" pitchFamily="34" charset="0"/>
                        </a:rPr>
                        <a:t>Santa </a:t>
                      </a:r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Maria</a:t>
                      </a:r>
                      <a:r>
                        <a:rPr lang="es-ES" sz="900" b="1">
                          <a:latin typeface="Century Gothic" panose="020B0502020202020204" pitchFamily="34" charset="0"/>
                        </a:rPr>
                        <a:t> de Miralles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10,45%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7009582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Torre de Claramunt, la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 241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11,72%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-5,51%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1,26%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4427579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Vallbona d’Anoia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10,22%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-11,39%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4,48%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5711611"/>
                  </a:ext>
                </a:extLst>
              </a:tr>
              <a:tr h="219532">
                <a:tc>
                  <a:txBody>
                    <a:bodyPr/>
                    <a:lstStyle/>
                    <a:p>
                      <a:r>
                        <a:rPr lang="es-ES" sz="900" b="1" err="1">
                          <a:latin typeface="Century Gothic" panose="020B0502020202020204" pitchFamily="34" charset="0"/>
                        </a:rPr>
                        <a:t>Veciana</a:t>
                      </a:r>
                      <a:endParaRPr lang="es-ES" sz="900" b="1">
                        <a:latin typeface="Century Gothic" panose="020B0502020202020204" pitchFamily="34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7,14%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-16,67%</a:t>
                      </a:r>
                      <a:endParaRPr lang="es-ES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5045431"/>
                  </a:ext>
                </a:extLst>
              </a:tr>
              <a:tr h="253066">
                <a:tc>
                  <a:txBody>
                    <a:bodyPr/>
                    <a:lstStyle/>
                    <a:p>
                      <a:r>
                        <a:rPr lang="es-ES" sz="900" b="1">
                          <a:latin typeface="Century Gothic"/>
                        </a:rPr>
                        <a:t>Vilanova del Camí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781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12,48%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-0,51%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-10</a:t>
                      </a:r>
                      <a:endParaRPr lang="es-ES" sz="1000" b="0" i="0" u="none" strike="noStrike">
                        <a:solidFill>
                          <a:srgbClr val="35383A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35383A"/>
                          </a:solidFill>
                          <a:effectLst/>
                          <a:latin typeface="Century Gothic"/>
                        </a:rPr>
                        <a:t>-1,26%</a:t>
                      </a:r>
                      <a:endParaRPr lang="es-ES" sz="1000" b="0" i="0" u="none" strike="noStrike" dirty="0">
                        <a:solidFill>
                          <a:srgbClr val="35383A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E1A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6897163"/>
                  </a:ext>
                </a:extLst>
              </a:tr>
            </a:tbl>
          </a:graphicData>
        </a:graphic>
      </p:graphicFrame>
      <p:sp>
        <p:nvSpPr>
          <p:cNvPr id="4" name="CuadroTexto 11">
            <a:extLst>
              <a:ext uri="{FF2B5EF4-FFF2-40B4-BE49-F238E27FC236}">
                <a16:creationId xmlns:a16="http://schemas.microsoft.com/office/drawing/2014/main" id="{10E7FD89-16C5-3CB0-05C9-45DB3537F621}"/>
              </a:ext>
            </a:extLst>
          </p:cNvPr>
          <p:cNvSpPr txBox="1"/>
          <p:nvPr/>
        </p:nvSpPr>
        <p:spPr>
          <a:xfrm rot="16200000">
            <a:off x="-2618230" y="6010858"/>
            <a:ext cx="587406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Font: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Observatori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del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Treball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i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Model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Productiu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: Informe mensual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d’atur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registrat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–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Setembre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227060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A024E-A2C0-9F17-07DF-A7994D4EC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cto 18"/>
          <p:cNvCxnSpPr/>
          <p:nvPr/>
        </p:nvCxnSpPr>
        <p:spPr>
          <a:xfrm>
            <a:off x="547667" y="4333046"/>
            <a:ext cx="6084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/>
          <p:nvPr/>
        </p:nvCxnSpPr>
        <p:spPr>
          <a:xfrm>
            <a:off x="665554" y="1196838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BE45FD4C-5D08-9C70-9973-94AACBC1C6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165A532-E962-A419-8CA0-9DD2436997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F2E419-B76C-F06D-C0FF-18451D4657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34CCA95-9D62-F562-5764-C443EEE269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DDDA84-F8E9-2020-FDA6-DD39C07FC4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A667AD-8B07-E107-35CD-2E391C4623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FE798AB3-A92B-1553-5348-B57C001202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665554" y="919839"/>
            <a:ext cx="588344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200" b="1" dirty="0">
                <a:solidFill>
                  <a:schemeClr val="accent1">
                    <a:lumMod val="50000"/>
                  </a:schemeClr>
                </a:solidFill>
                <a:latin typeface="Century Gothic"/>
              </a:rPr>
              <a:t>EVOLUCIÓ DEL NOMBRE DE PERSONES ATURADES A L’ANOIA</a:t>
            </a:r>
            <a:endParaRPr lang="es-ES" sz="12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531189" y="4033959"/>
            <a:ext cx="6246407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200" b="1" dirty="0">
                <a:solidFill>
                  <a:schemeClr val="accent1">
                    <a:lumMod val="50000"/>
                  </a:schemeClr>
                </a:solidFill>
                <a:latin typeface="Century Gothic"/>
              </a:rPr>
              <a:t>DADES I EVOLUCIÓ D’ATUR REGISTRAT ALS HOSTALETS DE PIEROLA NOV 24 - SET 25 </a:t>
            </a:r>
            <a:endParaRPr lang="es-ES" sz="12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8B1D8A1-A556-8C31-11D4-781EEC3EF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887646"/>
              </p:ext>
            </p:extLst>
          </p:nvPr>
        </p:nvGraphicFramePr>
        <p:xfrm>
          <a:off x="1253033" y="6928757"/>
          <a:ext cx="4508286" cy="18745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4143">
                  <a:extLst>
                    <a:ext uri="{9D8B030D-6E8A-4147-A177-3AD203B41FA5}">
                      <a16:colId xmlns:a16="http://schemas.microsoft.com/office/drawing/2014/main" val="1148625963"/>
                    </a:ext>
                  </a:extLst>
                </a:gridCol>
                <a:gridCol w="2254143">
                  <a:extLst>
                    <a:ext uri="{9D8B030D-6E8A-4147-A177-3AD203B41FA5}">
                      <a16:colId xmlns:a16="http://schemas.microsoft.com/office/drawing/2014/main" val="3011830944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5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Century Gothic"/>
                        </a:rPr>
                        <a:t>Població</a:t>
                      </a:r>
                      <a:r>
                        <a:rPr kumimoji="0" lang="es-ES" sz="105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Century Gothic"/>
                        </a:rPr>
                        <a:t> activa</a:t>
                      </a:r>
                      <a:endParaRPr lang="es-ES" sz="1100" b="1" dirty="0">
                        <a:solidFill>
                          <a:schemeClr val="accent5"/>
                        </a:solidFill>
                        <a:effectLst/>
                        <a:latin typeface="Century Gothic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dirty="0">
                          <a:latin typeface="Century Gothic"/>
                        </a:rPr>
                        <a:t>1.670</a:t>
                      </a:r>
                      <a:endParaRPr lang="es-ES" sz="11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32435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 err="1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Atur</a:t>
                      </a:r>
                      <a:r>
                        <a:rPr lang="es-ES" sz="1100" b="1" dirty="0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registrat</a:t>
                      </a:r>
                      <a:endParaRPr lang="es-ES" sz="1100" b="1" dirty="0">
                        <a:solidFill>
                          <a:schemeClr val="accent5"/>
                        </a:solidFill>
                        <a:effectLst/>
                        <a:latin typeface="Century Gothic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dirty="0">
                          <a:latin typeface="Century Gothic"/>
                        </a:rPr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11411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 err="1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Taxa</a:t>
                      </a:r>
                      <a:r>
                        <a:rPr lang="es-ES" sz="1100" b="1" dirty="0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d’atur</a:t>
                      </a:r>
                      <a:endParaRPr lang="es-ES" sz="1100" b="1" dirty="0">
                        <a:solidFill>
                          <a:schemeClr val="accent5"/>
                        </a:solidFill>
                        <a:effectLst/>
                        <a:latin typeface="Century Gothic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dirty="0">
                          <a:latin typeface="Century Gothic"/>
                        </a:rPr>
                        <a:t>10,48%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37918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Mitjana </a:t>
                      </a:r>
                      <a:r>
                        <a:rPr lang="es-ES" sz="1100" b="1" dirty="0" err="1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taxa</a:t>
                      </a:r>
                      <a:r>
                        <a:rPr lang="es-ES" sz="1100" b="1" dirty="0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atur</a:t>
                      </a:r>
                      <a:r>
                        <a:rPr lang="es-ES" sz="1100" b="1" dirty="0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 Anoia</a:t>
                      </a:r>
                    </a:p>
                    <a:p>
                      <a:pPr lvl="0" algn="ctr">
                        <a:buNone/>
                      </a:pPr>
                      <a:endParaRPr lang="es-ES" sz="1100" b="1" dirty="0">
                        <a:solidFill>
                          <a:schemeClr val="accent5"/>
                        </a:solidFill>
                        <a:effectLst/>
                        <a:latin typeface="Century Gothic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 b="1" i="0" u="none" strike="noStrike" noProof="0" dirty="0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Mitjana </a:t>
                      </a:r>
                      <a:r>
                        <a:rPr lang="es-ES" sz="1100" b="1" i="0" u="none" strike="noStrike" noProof="0" dirty="0" err="1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taxa</a:t>
                      </a:r>
                      <a:r>
                        <a:rPr lang="es-ES" sz="1100" b="1" i="0" u="none" strike="noStrike" noProof="0" dirty="0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 </a:t>
                      </a:r>
                      <a:r>
                        <a:rPr lang="es-ES" sz="1100" b="1" i="0" u="none" strike="noStrike" noProof="0" dirty="0" err="1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atur</a:t>
                      </a:r>
                      <a:r>
                        <a:rPr lang="es-ES" sz="1100" b="1" i="0" u="none" strike="noStrike" noProof="0" dirty="0">
                          <a:solidFill>
                            <a:schemeClr val="accent5"/>
                          </a:solidFill>
                          <a:effectLst/>
                          <a:latin typeface="Century Gothic"/>
                        </a:rPr>
                        <a:t> Catalunya</a:t>
                      </a:r>
                      <a:endParaRPr lang="es-E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  <a:p>
                      <a:pPr lvl="0" algn="ctr">
                        <a:buNone/>
                      </a:pPr>
                      <a:endParaRPr lang="es-ES" sz="1100" b="1" dirty="0">
                        <a:solidFill>
                          <a:schemeClr val="accent5"/>
                        </a:solidFill>
                        <a:effectLst/>
                        <a:latin typeface="Century Gothic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dirty="0">
                          <a:latin typeface="Century Gothic"/>
                        </a:rPr>
                        <a:t>10,63%</a:t>
                      </a:r>
                    </a:p>
                    <a:p>
                      <a:pPr lvl="0" algn="l">
                        <a:buNone/>
                      </a:pPr>
                      <a:endParaRPr lang="es-ES" sz="1100" dirty="0">
                        <a:latin typeface="Century Gothic"/>
                      </a:endParaRPr>
                    </a:p>
                    <a:p>
                      <a:pPr lvl="0" algn="l">
                        <a:buNone/>
                      </a:pPr>
                      <a:r>
                        <a:rPr lang="es-ES" sz="1100" dirty="0">
                          <a:latin typeface="Century Gothic"/>
                        </a:rPr>
                        <a:t>8,11%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356019"/>
                  </a:ext>
                </a:extLst>
              </a:tr>
            </a:tbl>
          </a:graphicData>
        </a:graphic>
      </p:graphicFrame>
      <p:sp>
        <p:nvSpPr>
          <p:cNvPr id="18" name="CuadroTexto 11">
            <a:extLst>
              <a:ext uri="{FF2B5EF4-FFF2-40B4-BE49-F238E27FC236}">
                <a16:creationId xmlns:a16="http://schemas.microsoft.com/office/drawing/2014/main" id="{082045F4-121B-90F4-848F-377324088712}"/>
              </a:ext>
            </a:extLst>
          </p:cNvPr>
          <p:cNvSpPr txBox="1"/>
          <p:nvPr/>
        </p:nvSpPr>
        <p:spPr>
          <a:xfrm>
            <a:off x="494931" y="6610625"/>
            <a:ext cx="587406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Font: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Observatori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del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Treball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i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Model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Productiu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Atur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registrat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i demandes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d’ocupació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Novembre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2024 -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Setembre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2025)</a:t>
            </a:r>
          </a:p>
        </p:txBody>
      </p:sp>
      <p:sp>
        <p:nvSpPr>
          <p:cNvPr id="23" name="CuadroTexto 11">
            <a:extLst>
              <a:ext uri="{FF2B5EF4-FFF2-40B4-BE49-F238E27FC236}">
                <a16:creationId xmlns:a16="http://schemas.microsoft.com/office/drawing/2014/main" id="{082045F4-121B-90F4-848F-377324088712}"/>
              </a:ext>
            </a:extLst>
          </p:cNvPr>
          <p:cNvSpPr txBox="1"/>
          <p:nvPr/>
        </p:nvSpPr>
        <p:spPr>
          <a:xfrm>
            <a:off x="494931" y="3499125"/>
            <a:ext cx="587406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Font: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Observatori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del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Treball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i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Model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Productiu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Atur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registrat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i demandes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d’ocupació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Novembre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2024 -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Setembre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2025)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5215" y="1252481"/>
            <a:ext cx="4378265" cy="2235600"/>
          </a:xfrm>
          <a:prstGeom prst="rect">
            <a:avLst/>
          </a:prstGeom>
          <a:ln>
            <a:noFill/>
          </a:ln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4190" y="4377877"/>
            <a:ext cx="4393214" cy="2235600"/>
          </a:xfrm>
          <a:prstGeom prst="rect">
            <a:avLst/>
          </a:prstGeom>
          <a:ln>
            <a:noFill/>
          </a:ln>
        </p:spPr>
      </p:pic>
      <p:sp>
        <p:nvSpPr>
          <p:cNvPr id="20" name="CuadroTexto 11">
            <a:extLst>
              <a:ext uri="{FF2B5EF4-FFF2-40B4-BE49-F238E27FC236}">
                <a16:creationId xmlns:a16="http://schemas.microsoft.com/office/drawing/2014/main" id="{082045F4-121B-90F4-848F-377324088712}"/>
              </a:ext>
            </a:extLst>
          </p:cNvPr>
          <p:cNvSpPr txBox="1"/>
          <p:nvPr/>
        </p:nvSpPr>
        <p:spPr>
          <a:xfrm>
            <a:off x="494931" y="8705159"/>
            <a:ext cx="587406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Font: Hermes (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Setembre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2025),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Idescat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Segon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trimestre 2025)</a:t>
            </a:r>
          </a:p>
        </p:txBody>
      </p:sp>
    </p:spTree>
    <p:extLst>
      <p:ext uri="{BB962C8B-B14F-4D97-AF65-F5344CB8AC3E}">
        <p14:creationId xmlns:p14="http://schemas.microsoft.com/office/powerpoint/2010/main" val="2912181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A024E-A2C0-9F17-07DF-A7994D4EC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E45FD4C-5D08-9C70-9973-94AACBC1C6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165A532-E962-A419-8CA0-9DD2436997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F2E419-B76C-F06D-C0FF-18451D4657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34CCA95-9D62-F562-5764-C443EEE269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DDDA84-F8E9-2020-FDA6-DD39C07FC4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A667AD-8B07-E107-35CD-2E391C4623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FE798AB3-A92B-1553-5348-B57C001202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665554" y="919838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ATUR REGISTRAT PER SEXE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665554" y="1196838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3890262" y="1510496"/>
            <a:ext cx="1928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 err="1">
                <a:solidFill>
                  <a:schemeClr val="accent6"/>
                </a:solidFill>
                <a:latin typeface="Century Gothic" panose="020B0502020202020204" pitchFamily="34" charset="0"/>
              </a:rPr>
              <a:t>Els</a:t>
            </a:r>
            <a:r>
              <a:rPr lang="es-ES" sz="1200" b="1" dirty="0">
                <a:solidFill>
                  <a:schemeClr val="accent6"/>
                </a:solidFill>
                <a:latin typeface="Century Gothic" panose="020B0502020202020204" pitchFamily="34" charset="0"/>
              </a:rPr>
              <a:t> </a:t>
            </a:r>
            <a:r>
              <a:rPr lang="es-ES" sz="1200" b="1" dirty="0" err="1">
                <a:solidFill>
                  <a:schemeClr val="accent6"/>
                </a:solidFill>
                <a:latin typeface="Century Gothic" panose="020B0502020202020204" pitchFamily="34" charset="0"/>
              </a:rPr>
              <a:t>Hostalets</a:t>
            </a:r>
            <a:r>
              <a:rPr lang="es-ES" sz="1200" b="1" dirty="0">
                <a:solidFill>
                  <a:schemeClr val="accent6"/>
                </a:solidFill>
                <a:latin typeface="Century Gothic" panose="020B0502020202020204" pitchFamily="34" charset="0"/>
              </a:rPr>
              <a:t> de </a:t>
            </a:r>
            <a:r>
              <a:rPr lang="es-ES" sz="1200" b="1" dirty="0" err="1">
                <a:solidFill>
                  <a:schemeClr val="accent6"/>
                </a:solidFill>
                <a:latin typeface="Century Gothic" panose="020B0502020202020204" pitchFamily="34" charset="0"/>
              </a:rPr>
              <a:t>Pierola</a:t>
            </a:r>
            <a:endParaRPr lang="es-ES" sz="1200" b="1" dirty="0">
              <a:solidFill>
                <a:schemeClr val="accent6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1141701" y="1510496"/>
            <a:ext cx="147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err="1">
                <a:solidFill>
                  <a:srgbClr val="101EA8"/>
                </a:solidFill>
                <a:latin typeface="Century Gothic" panose="020B0502020202020204" pitchFamily="34" charset="0"/>
              </a:rPr>
              <a:t>Anoia</a:t>
            </a:r>
            <a:endParaRPr lang="es-ES" sz="1200" b="1">
              <a:solidFill>
                <a:srgbClr val="101EA8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8B674FA-F123-15E2-F483-B2FD88A8A2B5}"/>
              </a:ext>
            </a:extLst>
          </p:cNvPr>
          <p:cNvSpPr txBox="1"/>
          <p:nvPr/>
        </p:nvSpPr>
        <p:spPr>
          <a:xfrm>
            <a:off x="684604" y="4387266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ATUR REGISTRAT PER GRUPS D’EDAT ALS HOSTALETS DE PIEROLA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1D6B9AD-A7E8-2202-BC06-8BC2A8C9ED7D}"/>
              </a:ext>
            </a:extLst>
          </p:cNvPr>
          <p:cNvCxnSpPr/>
          <p:nvPr/>
        </p:nvCxnSpPr>
        <p:spPr>
          <a:xfrm>
            <a:off x="665554" y="4664266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n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305" y="1827552"/>
            <a:ext cx="2471837" cy="144000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7275" y="1827552"/>
            <a:ext cx="2494694" cy="1440000"/>
          </a:xfrm>
          <a:prstGeom prst="rect">
            <a:avLst/>
          </a:prstGeom>
        </p:spPr>
      </p:pic>
      <p:graphicFrame>
        <p:nvGraphicFramePr>
          <p:cNvPr id="35" name="Tabla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028541"/>
              </p:ext>
            </p:extLst>
          </p:nvPr>
        </p:nvGraphicFramePr>
        <p:xfrm>
          <a:off x="4079921" y="3375206"/>
          <a:ext cx="1549400" cy="43053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310076726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83378678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4832128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l" fontAlgn="b"/>
                      <a:endParaRPr lang="es-E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15C9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46,20%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963684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es-E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53,80%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227338"/>
                  </a:ext>
                </a:extLst>
              </a:tr>
            </a:tbl>
          </a:graphicData>
        </a:graphic>
      </p:graphicFrame>
      <p:graphicFrame>
        <p:nvGraphicFramePr>
          <p:cNvPr id="36" name="Tabla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851429"/>
              </p:ext>
            </p:extLst>
          </p:nvPr>
        </p:nvGraphicFramePr>
        <p:xfrm>
          <a:off x="1104523" y="3375206"/>
          <a:ext cx="1549400" cy="41910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8895820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60664799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4235991091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15C9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2530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29,54%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4743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3869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60,46%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6195423"/>
                  </a:ext>
                </a:extLst>
              </a:tr>
            </a:tbl>
          </a:graphicData>
        </a:graphic>
      </p:graphicFrame>
      <p:pic>
        <p:nvPicPr>
          <p:cNvPr id="40" name="Imagen 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6496" y="5028722"/>
            <a:ext cx="3938357" cy="2688569"/>
          </a:xfrm>
          <a:prstGeom prst="rect">
            <a:avLst/>
          </a:prstGeom>
          <a:ln>
            <a:noFill/>
          </a:ln>
        </p:spPr>
      </p:pic>
      <p:sp>
        <p:nvSpPr>
          <p:cNvPr id="41" name="CuadroTexto 11">
            <a:extLst>
              <a:ext uri="{FF2B5EF4-FFF2-40B4-BE49-F238E27FC236}">
                <a16:creationId xmlns:a16="http://schemas.microsoft.com/office/drawing/2014/main" id="{082045F4-121B-90F4-848F-377324088712}"/>
              </a:ext>
            </a:extLst>
          </p:cNvPr>
          <p:cNvSpPr txBox="1"/>
          <p:nvPr/>
        </p:nvSpPr>
        <p:spPr>
          <a:xfrm>
            <a:off x="494931" y="3914487"/>
            <a:ext cx="587406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Font: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Observatori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del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Treball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i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Model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Productiu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Atur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registrat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per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sexe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Novembre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2024 -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Setembre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2025)</a:t>
            </a:r>
          </a:p>
        </p:txBody>
      </p:sp>
      <p:sp>
        <p:nvSpPr>
          <p:cNvPr id="42" name="CuadroTexto 11">
            <a:extLst>
              <a:ext uri="{FF2B5EF4-FFF2-40B4-BE49-F238E27FC236}">
                <a16:creationId xmlns:a16="http://schemas.microsoft.com/office/drawing/2014/main" id="{082045F4-121B-90F4-848F-377324088712}"/>
              </a:ext>
            </a:extLst>
          </p:cNvPr>
          <p:cNvSpPr txBox="1"/>
          <p:nvPr/>
        </p:nvSpPr>
        <p:spPr>
          <a:xfrm>
            <a:off x="503178" y="7706270"/>
            <a:ext cx="587406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Font: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Observatori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del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Treball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i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Model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Productiu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Atur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registrat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per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sexe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Novembre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2024 -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Setembre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2025)</a:t>
            </a:r>
          </a:p>
        </p:txBody>
      </p:sp>
    </p:spTree>
    <p:extLst>
      <p:ext uri="{BB962C8B-B14F-4D97-AF65-F5344CB8AC3E}">
        <p14:creationId xmlns:p14="http://schemas.microsoft.com/office/powerpoint/2010/main" val="3620051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AD268-430A-BD9D-0BF4-DD60280D6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CEE31DE6-5116-8266-531E-764357B6D3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E5CCB88-D204-D9AE-5371-2F7B93733F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0AD147F-80BF-D6E8-83D7-34BED907EC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6838A69-07C3-45C0-601D-789D9A4C96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9D7381B-2738-1569-C39A-1E8874B8E4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FBC1E58-2267-C508-892E-09951DAED6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DBED0BCA-345B-A78D-5912-475BB8F85F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FC40D51-5952-781C-E8DB-4192A2CE06E8}"/>
              </a:ext>
            </a:extLst>
          </p:cNvPr>
          <p:cNvSpPr txBox="1"/>
          <p:nvPr/>
        </p:nvSpPr>
        <p:spPr>
          <a:xfrm>
            <a:off x="665554" y="919839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PERSONES ATESES ALS HOSTALETS DE PIEROLA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7159A753-D4D8-694F-94E6-BA81C4B2D48A}"/>
              </a:ext>
            </a:extLst>
          </p:cNvPr>
          <p:cNvCxnSpPr/>
          <p:nvPr/>
        </p:nvCxnSpPr>
        <p:spPr>
          <a:xfrm>
            <a:off x="665554" y="1196838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90AF3D3-5B1A-E8DE-5C45-FDD70EFB570D}"/>
              </a:ext>
            </a:extLst>
          </p:cNvPr>
          <p:cNvSpPr txBox="1"/>
          <p:nvPr/>
        </p:nvSpPr>
        <p:spPr>
          <a:xfrm>
            <a:off x="665554" y="6075742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NIVELL D’ESTUDIS DE LES PERSONES A L’ATUR DEL SERVEI D’ORIENTACIÓ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D5AF7BE-1BAD-5B1C-B254-6D4B76BACB45}"/>
              </a:ext>
            </a:extLst>
          </p:cNvPr>
          <p:cNvCxnSpPr/>
          <p:nvPr/>
        </p:nvCxnSpPr>
        <p:spPr>
          <a:xfrm>
            <a:off x="665554" y="6352741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utoShape 4" descr="data:image/png;base64,iVBORw0KGgoAAAANSUhEUgAAAeIAAAEiCAYAAAAlAdEXAAAQAElEQVR4AeydB4AV1b3Gv3u3F3bZxgJLk7YUUTRiwYpRY0k0UfHFbhIT8hJLeMYuIMEGIliwYMGGnWisKBasiBEsYEGKAruwsLts7/XNf+TCZRv33p050z7i7MydOedffudmvz1lZvzgPxIgARIgARIgAcsI6ELcyn8kQAIkQAIkQAJWEFiqC7Flfwaodkx/JEACJEACJGAvAsdQiO3VIIyGBEiABEjAYwQoxO5tcGZGAiRAAiTgAAIUYgc0EkMkARIgARJwLwEKsXvb1luZMVsSIAEScCgBCrFDG45hkwAJkAAJuIMAhdgd7cgsvEWA2ZIACbiIAIXYRY3JVEiABEiABJxHgELsvDZjxCTgLQLMlgRcToBC7PIGZnokQAIkQAL2JkAhtnf7MDoSIAFvEWC2HiRAIfZgozNlEiABEiAB+xCgENunLRgJCZAACXiLALPVCVCIdQz8QQIkQAIkQALWEKAQW8OdXhUTqKurw/Tp0/HSSy916FnOy3Up12EBntyDwOeff45zzjmnw02u7VGYH0iABIRApxuFuFM0vEACJNAVgczMTMybNw9PP/30rm3GjBmYP39+p3/wdGWP10jAqwQoxF5teeZNAiYQGDJkCCZNmoSlS5eipKTEBA80SQLuI+BKIXZfMzEjEnAOgTFjxiAjIwMffPCBc4JmpCRgIQEKsYXw6Tp8Ase9lIeutvAtdl5jw4YNuPjii3fNg8o8cqC09PYuu+wyvPXWW5B9YL5U5keD68k1KRuoJ3uxEygv9qW8nA9sMtwbuN5R/UA5I/YnfH8uutoi8REfH68L8ZYtW/ao3lVewmS6Nocvw9xd5S7lAtc7Yif8A9dlL5/3CIIfSMCGBCjENmyU8EJiaTMIyC/wKVOm6MOsIg4y9/n666+3m/t84YUXcPnll+tzpBMnTsTcuXNx1113YdasWViwYIEuSFI/EKMIiQzbiijJeRnGvfXWWxEQYzm/Y8cOva5cHz58OG688UbHDfPm5ORA8pDFb7KJyMpnYdJZXj/88APee+89CGspJ71qKRsqO2kzmZ+W+lJv8uTJenvI+YAN7knAjgQoxHZsFcZkGgERTukptd3kfMCpCMcbb7yB8ePHY9y4cfrpzuY+x44dC7kmhfbbbz8kJibi/PPPR3p6OqRnKOfWrl2rC6n0jEWEA9eljtgXG4sXL4b4FbGSOlJXrp900kmyQ2lpqb530g/JpaamBqtXr0ZeXh7OO+88nYnkIL1ZEdrg4Wthd+211+o8Jf+TTz4ZobITm/n5+ejfvz/kjwD5LEPkubm5kPPymRsJ2JUAhdiuLcO4OiTQ3ZPSa5XeUttNzgdsi3iIiBxyyCGBU/pexFWuBXqvcjLwS1+OZRMxkXJyLFu/fv1kp2+BegHh1k9qP8RGQHC0j5A/CqTnLMdS9u6779bFST47cRMhDBZIyUGEVoR41apV+h8gcq5tGTkX2EJlJ73qmTNn6jbFx7Rp0/C73/0uYIZ7ErAlAQqxLZuFQVlJIND7DBZUiSctLU3v8cpxYAsW2sC5zvYiSMXFxbjkkkt2zTtLz1yEV+qIcEivUcRczsk16TkGREjKOGkToZVcZK5YjiW/4PjlD5Dgz10d742d1JXRA+kBixj/8Y9/1BkH/qCR69xIwK4EKMR2bRnG5UoCHd17K71z6fWK8EsP+OGHH9bvz83MzIT0wGWu2mnznJ2Jb3cadW/sROilByw8ZVpBfMkfNDLvLsfcSMCuBCjEdm0ZxmUZAen5inOZ05V9YJOesghj4HO4e+k9S32xs7e6IsoiziIiIkDSI9xbHbtcD8x1B3q8spehfjkfHKOIdfDnro7DYSd2ZNQhIMgd+ZYy3EjALgQoxHZpCcZhGwIynCpDqZ999tkeMYkwyzXpte5xIcQPUk/qy7xocBURW9nEvtyuFNz7lfISS3B5ux/L4iwRv6OPPloPVURUFmsFC6+IspQJXpimF+7kx97YSTVhKJscBzb5IyBwzD0J2JUAhdiuLcO4OiTwzu/6o6utw0phnpQhTlmxu2zZMgREUeZp5daYCRMm6CuiwzSpF5dertSX26DEnpwU++JHFobJdbldSVZsi1DJdRE1ETERLPls9LZk5FPoagvXn+QlnIJXhsvqZVmItXDhQn0RldiU4XcR4oBYy7muNmHTFTupKwy/+uqrXbeCyR82skpd2EmbShluJGBHAhRiO7YKY7KcgNxWJPejiqjIoimZpz3llFO6vQJXVvCKHbEnduW+Y7nfVfxJ0jKkKj3gwGIj8R+4pUeu22nraOGZ3BMt8QbykXhFBGXuNjgvWSUu90eLwEqZULa9sROfcl92gK2wFPGWeqHYV1uG3khgNwEK8W4WPHIxgYAYdPZLWc6LWEi5AAYZDpWem8w1yiZlAtdEQGQOV375B85JeTkn+8A5uS7npHzgnNgRe4FNygSuyV4EJHBN/Afbk+t22CTmQIzB+67iDc6rIyZt+YuPjsoF+5MywTzkc/B1YR18ncckYEcCFGI7tgpjIgESIAEXEWAqXROgEHfNh1dJgARIgARIwFQCFGJT8dI4CZAACZCAtwiEny2FOHxmrEECJEACJEAChhGgEBuGkoZIgARIgARIIHwCThbi8LNlDRIgARIgARKwGQEKsc0ahOGQAAmQAAl4iwCF2CntzThJgARIgARcSYBC7MpmZVIkQAIkQAJOIUAhdkpLeStOZksCJEACniFAIfZMUzNREiABEiABOxKgENuxVRiTtwgwWxIgAU8ToBB7uvmZPAmQAAmQgNUEKMRWtwD9k4C3CDBbEiCBNgQoxG2A8CMJkAAJkAAJqCRAIVZJm75IgAS8RYDZkkAIBCjEIUBiERIgARIgARIwiwCF2CyytEsCJEAC3iLAbCMkQCGOEByrkQAJkAAJkIARBCjERlCkDRIgARIgAW8RMDBbCrGBMGmKBEiABEiABMIlQCEOlxjLkwAJkAAJkICBBBwgxAZmS1MkQAIkQAIkYDMCFGKbNQjDIQESIAES8BYBCrHN2pvheJdAY2sTyprKsaVhG9bW/Ygvq7/Bx5Wf462yD/BiyWI8WfxvPLB9Ie4oeBD/yr8TV2++dResqz4uwvTPinHHFyV4YHUZFq6pwEsbqvD25mosK6jFquJ6bChvxPaaJlQ1tuyqxwMSIAHrCVCIrW8DRuBBAoWNO7CscgUeL1qEKXmz8ft1f8cpay7EWev+hj9suAKX/DRFF1oRXBFeEeAni17UBVmEWQRahDqA7ouiOny0tRaLN1Vj0fpKPPZ9Oe5dVYqZK0swdXkx/u+jQkx6bxvOfasAv31tC457KU//fLsm3C9uqNSFupoCHcDJPQkoJUAhVoqbzvYk4I1PBY2F+KjiMzxa9LwuuuesuxTnrb8MN+bPxVPFL+Gzqi9R0lSmHIb0kN/ShPu+VWW6UJ+mCfT5Swpwo9azlh71p9tqUVTbrDwuOiQBrxGgEHutxZmvqQSqmqvxiTac/ETRvzWhnYPz1/8DF66fjBlb7sYzxS/rolvcVGJqDN0xXlDdhI+1nrX0qKd8Woyz39yK01/fAhn6nv9NGaTn3R37rEsCJNCeAIW4PROeIYGwCJRq87pvl3+EW7fMwwUbJmO6Nn+7sPhFbeh5JbY3Fu2y5dSDioYWXYBfWFepC7IMbd+2okQfCm9pdWpWjJsE7EOAQmyftmAkDiIgvdo3y97Xe7oXbfg/3L71ASyt+BTSI3ZQGhGFKou93smr1heHnfpavr5/UxvirtQEOyKDrEQCHidAIfb4F4Dph06gsLEYr5e+qw05z8VF6/8Pcwoe0ud+a1vqQjfispJ1Ta16z3j2FyU4a/FWfWHYKz9VYVtNk8syZTokYB4BCrF5bGnZBQS2a+L7SukSfZHVhVrP965tC7Qh5xVoaG10QXbGptCojVPLrVJ3f1WKC5YU4LplRXhNE+WGZo5fG0ua1txGgELsthZlPoYQWFO7AXMLHsb56y/HvG2P64usmlubDbHtBSOaJuO/2+twpybKctvUM2srsKNuN79Wl2mzF9qUOZpHgEJsHltadiCBb2vXYvbW+bhs41QsLlvqwAzsF3JeVRMe+bZcv2/5wW/KsLGiET7fz3Gys/wzB/70NgEKsbfbn9nvJLCq5nvM3HofJm+cjiXlH+48y52RBMrqW/D8ukpdkO/4sgSrd9QjaqcgSw/aSF+0ZSYB2jaaAIXYaKK05ygCX1Z/i1u2zMM/N92Ed8s/cVTsTg1WesGLN1Zj8oeF+orrTwtq4d8pyE7NiXGTQHcIUIi7Q491HUtgRfUqzMi/C1dvvgXvV3zq2DycHvhHW2sxZXkx/vlxIZZsrt6VDqeQd6HggcUEVLinEKugTB+2ISCPk7wxfw6u2zwTH1X+1zZxeT2Qr4rqMWtlCf6h9ZI/21YHdpC9/o3wVv4UYm+1t2ezlTcazdp6v34b0rLKlZ7lYPfEv9Hmja//tAh3f1266znXXGFt91ZjfN0lYB8h7m4mrE8CnRB4tfQdXLFpBt4p/7iTEjxtNwKv/Fil947lPuTACusmruiyWzMxHoMIUIgNAkkz9iOwvm6j/tzne7Y9asnbjexHxFkRybuT5T5kefnEtyX1iOaKLmc1IKMNmQCFOGRUhhakMRMItGL3Ep/nd7yGf2q94E8qPzfBE02qJCCvY5yszR0v+K4ctU0/tzE7xypbgL7MJkAhNpsw7Ssj4IMPq2vW4NrNt+HhwmdQ4+FnQCuDrsiRCO/TP1Row9Xb8X5+DW93UsSdbtQQoBCr4extLyZmH+gFN7U244miRVov+CasrF5tokeatpLAhvJG3PT5DsxcWYJNlY16KD/3kfVD/iABRxKgEDuy2Rh0gID0gj+v+loT4BlYWPySNjjNX8sBNm7ev725Wn8giLx+0efmRJmbJwhQiD3RzO5MsrG1CfO3L8T1ebPwXe06uyTJOBQRqGhowewvSvDEmgpFHumGBMwhQCE2hyutmkxAXk84Ne8O/LtkscmeaN7uBJ74vlwX5AaZSLZ7sIyPBDogQCHuAApP2ZNAYND5+9r1EBFeWb3KnoF6KSqb5CpD1Fd8VIj8qiabRMQwSCB0AhTi0FmxpMUEZC7wk8oVuHzjNPxUv9niaOjebgS+L2nARW8X4IuiOruFxnhIoEsCFOIu8fCinQjIE7Km58+1U0jKY/HBh57RKRgYl4PRicN3+R+TEYehqbHomxSNnnF+xHj44RdXfVwE6SHD+H+0SAKmEPCbYpVGScBgAgsKn4M8Ictgs7YyF++PQ27CYJyQehT+kHUW/tHnT5jWbzLuGDgFDw6+Dc8Mm4dXRizA88Pux0ODZ2HuwGm74p97VC88cGw2njihDxadnIPFp/XDq7/ph+dP6ovHj++D+ydk444je2HSmJ44tl8i+iVH76rrxgNZxHX7FyVuTI05uZAAhdiFjeqmlFrQims234pnd7zimrSCBffPvc7GTf2vfzSFfgAAEABJREFUxJND78IruQtwz6AZ+GffSTg78zSc3PNYHN7jIIxJHIFBcf2REZ2GOF9syBwSon1Ij49Cjia6w3rGYv/MOEwc2gPXjcvAY5o4i1C7WZzf2lSNC5YUgIu4Qv7K7FmQn5QRoBArQ01H4RIobirFmWsn4Yvqb+D0f4cmH4jrcy7VBPfOPQR3YsavcXDyWGTHZCpPUYS6M3H+7eBk9EqIUh6T0Q63Vjfh5JfzIfPHRtumPRIwigCF2CiStGMoAXlU5TnrLkFVc7WhdlUa2z9xFC7pfRFeyn0I/+p/BY5OOVQT3CyVIYTtKyDOl+yfhqdP7Iu7j87GxGE9MDg1Jmxbdqpw6Qfb8XVxvZ1CYiz2ImBpNBRiS/HTeUcE/l3yhv7awo6u2f3cvom5+GOv/8HjQ+bi9oHX49S045HkT9QG2AM3X9k9gz3jG5Uei0n79sSDx/bW55n/MCpVH+Les5QzPsntTRRjZ7SV16KkEHutxW2er7w1af72p2we5Z7hDY/fBxdknYF5+8zAnIFT8fuMU9EnttcehXzw7fHZiR9knvnc3BR90ZfMMYsoy/yzk3KhGDuptbwTq3Ih9g5aZhougddK39HfmhRuPavK75c4Alf2/asmwDfhvMzTMTx+sFWhKPcrq65FlKWnfKk2jJ2bFvoiMuXBtnFIMW4DhB8tJ0AhtrwJGIAQeLf8E9y97VE5tP02Lnl/TMm5HLMHTsHxqUc6dtjZCNBxUT6cNjgZ9x6Tra/GPqhXvBFmTbdBMTYdMR2EQYBCHAas8IuyRigEPq1ciZlb7wulqKVljkw5GDf3v0rf5DgQjM8Fw86BXLqzl/uTbzs8C7eMz8Ix/RK7Y0pJ3Ws+KeICLiWk6WRvBCjEeyPE66YS+Kr6O0zLn2Oqj+4al16v9H6lFzxO6w13157b6x+cHY8bxmXgnqOzceLAJNum29jSimnLiynGtm0h7wRGIfZOW5ueabgO1tb9iBvybg+3mrLy43scpM//yjywzAcrc+wCR7JGfGR6LP55YDpuPCQTI2w6h1zV2IKbP9+B70oawH8kYBUBCrFV5D3uN6+hANPy5qCh1X6/AJOjEvG/2efjxn6TISuiPd5UEaXvC6p1RN8E3HlUL1w0MhXx2pxy0CVbHJbUNePWFTuwobzRFvEwCO8RoBB7r80tz3hHUylm5N8J2VseTJsApBc8e8AU/C79xDZX2n7k53AIRPt9OG9Eii7Idpw/LqhuwsyVOyCiHE5eLEsCRhCgEBtBkTZCJlDXUo9btszDxvr8kOuoKBjcCx4cP0CFS0/6GNozVp8/vuagDAxKsdfTun7UesQPfFPmyXZh0tYSoBBby99z3m/bei/k8ZV2Slx6wbcPuIG94C4axehLx/VP1HvHvx+eYrTpbtl7L68Gz6yt6JYNViaBcAlQiMMlxvIRE5BXGS6rXBlxfaMrBveCh8QPNNo87e2FQHKMHxePTsWt47MwoId9esePfFuOT7fV7iV6XiYB4whQiI1jSUtdEBABttOrDMcmjkKgF9wKWePbRfC8ZCqBcdnxmhhn4vA+Cab6Cd04MH91GbbVNIVThWVJIGICFOKI0bFiqARKmsqwoOi5UIubXu7Xab/EzQOuRqAX7OMDOUxnvjcH2YnRmH5oJs62yVB1flUTHtDEeG9x8zoJGEGAQmwERdrokoAMSW+u39JlGVUX/5p9Hi7r/UfE+KJVuaSfMAj8SRuqvuoX6WHUMK/ox1tr8dj35eY5sIllhmE9AQqx9W3g6gjkRQ5Lyj+0RY439b8Sp6efZItYGETnBE4YkIR5x2R3XkDhlYVrKvDBlhqFHunKiwQoxF5sdUU5r6vbqA1JP6/IW+du0qJT9fcDH5w8tvNCvGIrAvIkrpd/nYOM+CjL45Ih6k2VfNiH5Q1hSAD2NEIhtme7uCKqRwufQ1VztaW57J84Cs8Nuw99YntZGgedh08gKcaP507qi/0y48KvbGCNotpmzhcbyJOm2hOgELdnwjMGEHi8aBFWVK8ywFLkJk5NOx63D7we/OdsAnOO7GX5s6o/316HB/mwD2d/kWwcvd+k2GjWwwQ+q/oSTxW/ZCmBM9NPxiW9L7I0Bjo3joDMGY+0+MURz6+rxJdFdcYlRUsksJMAhXgnCO6MIVDRXIVHC62dF56Qchj+kn2uMQnRim0I3HNMNsZkWDtM/YImxrYBwkBcQ4BCbERT0sYuAo8UPosf6zfv+qz64KCk/XBtziWq3dKfIgJzj+qFA7LiFXlr7+a/2hD1GxutXffQPiqecToBCrHTW9BG8X9SuQKLy5ZaFpE8LeuWAVdb5p+O1RC4/YgsyNO41Hhr7+X5dRWoaGhpf4FnSCBCAhTiCMF5uFqnqb9S+nan18y+MDoxF7O4MMtszLaxf+v4LIy36JGY8tSt5zlEbZvvghsCoRC7oRVtkMM75R/jy+pvLIkkN2EI7hg4xRLfdGodgX8dmomjchItCeAFrVe8prTBEt906j4CFGL3tanSjAIvTLCqNyzPi56W8w/4zXpetFKadBYugUv374nBqerf3NTcCryws1esHYYbNsuTwB4E/Ht84gcSCJOATxPAV0vfwZra9WHW7H7xgXH9cF3OJciMSe++MVpwJIG0uChM2renJbHLoy+X5tdo/w+wxD2duogAhdhFjWlFKvUtDbCqN/ynXv+D/rF9rUjbrT4dmdcvesXDKjGWXnFjC/vEjvzi2ChoCrGNGsOJobxcugSb6vOVh35Wxq9xaPKBCAyNKw+ADm1FYOKwHjiuf5LymNaWNewaolbunA5dQ4BC7JqmVJ9IWVM5XrVgpfTohOG4MGuinrAMjesH/OF5ApPGpIY3X2wQMekVb+ZLIQyi6U0zFGJvtrshWb+sifD2xmJDbIVj5MKsMxHjiw6nCst6gIBV88WVjS34z4YqDxBmimYRoBCbRdbldrc2bLdkbviCrDMwNmm0y+kyvUgJWDVf/F5+DYprmyMNW0U9+rAxAQqxjRvHzqHJAq3KZrW9gAOTxuC8zNPtjIWx2YCAFfPFVVqvWFZQ2yB9huBAAhRiBzaa1SFvrM9T3huO88dq88JnWp06/TuEwDm5PZAco/bXm/SKBQ/XUAsFizeHuVf7TXUYHIbbMYHXS99DU2tTxxdNOnth5pkYmTDUJOs06zYCA3rEQHrGKvNaV9aAj7bW8r5ildBd4otC7JKGVJVGoybAn1Z9ocqd7kduUzoz4xT9mD9IIFQCZw3rgaE9Y0Mtbki5wPA0by02BKdnjHRTiD3DiYnuJLCsciUKFa+U/m36CTu9c0cCoROI8fswcWiP0CsYUPLDLTVYX94AzbUB1mjCKwQoxF5paYPyXF610iBLoZk5LvVIyCKtFvC1c6ERY6lgAr/sn4gj+yYEnzL9eGlejek+6MBdBCjEYbSn14uWNJXh00p1w9LysI7T0n7uDfvBr6rXv3+R5q96rliGp6sb+YdjpO3lxXr87ebFVo8w5+Xa3HBNS22EtcOvdpo2JJ2bMDj8iqxBAkEERqXHQaUYF9Y2Q8Q4KAQekkCXBCjEXeLx8sX2uavsDfeISkKgN9w+Ep4hgfAIyFxx70R1T2OjEIfXPl4vTSH2+jcgxPw312/FZ1Vfhli6+8VOS/sVcmJ7d98QLZCARiA9Pkppr/jr4nqsLKzTPPM/Etg7AQrx3hmxhEZgucJFWn1iekGGpTW3yv6jI/cTOGlgEnKS1PWKAw/4cD9ZZthdAhTi7hL0SH2V9w6LCKdGqb3txCPN6Ok0Y6N8mNA/URmDz7fXge8qVobb0Y4oxI5uPjXBf1e7Dt/WrFXibFj8IM4Nm07auw4m9EuEqnt8S+qaIUPU3qXNzEMlQCEOlZSHyy1XeMvSET0ORpQvysO0mbqZBAb2iIGIsZk+gm1/XVQf/JHHJNAhAQpxh1h4MpiAymHpw3r8Itg1j0mg2wTaGjhW6xW3PWfW56+KuWDLLLZuskshdlNrmpDLyupV2FSfb4Ll9iYPSR6LQXH92l/gGRIwkMAhvRMwOj3OQIudm/q+pAFbqpo6L8ArJKARoBBrEPhf5wR+qP2x84sGXzmsx0EGW6Q5EuiYgMpFW2rniTvOl2ftTYBCbO/2sTy6H+rUCHFyVBIOpxBb3t5eCUCGp+XeYhX5fsH7iVVgdrQPCrGjm8/c4FvRiu9r15vrZKf18cm/QCpvWdpJgzuzCaTE+iFibLYfsb98ey34WkQhYfzmFosUYre0pAl5rNWGpcuayk2w3N7keC7Sag+FZ0wlcHSOmnuK65pa8TUXbZnalk43TiF2eguaGL+qYel+sX3A1dImNiRNd0hgZHosBqfGdHjN6JPycA+jbdKeewiEJsTuyZeZhEFgjaJhaRFheeVhGKGxKAkYQuAXWfGG2NmbkeXbeBvT3hh5+TqF2Mut30nuMjcsl1bX/CA70zeZHzbdCR2QQAcEDuylRog3VzaioJq3MXXQBDylEaAQaxDa/Of5j9I7zW/Yhu2NRaazGBCXg9GJw033Qwck0BEBEeIeMWp+DX7GXnFHTcBzGgE130DNEf9zFoG1tRuUBDwyYagSP3RCAh0RiPIBh/RW0yteW9bQUQg8RwKgEHv9S9BJ/qtr13RyxdjTIyjExgKltbAJHNw7Iew6kVTYWNEYSTXW8QABCrEHGjmSFFXND4+MZ484kvZhHeMIHKhowdZGbZ7YuKhpyU0EKMRuak2DcilrrsDm+i0GWevcTEZ0GgbHD4DCf3RFAu0I9IzzY0yG+c+ebmhuxVYu2GrHnyfAoWl+CdoT+FbRaul9E3PbO+cZErCAgKp5Yg5PW9C4DnDJHrEDGkl1iD/Uqnm+9OgErpY2tW1pPGQCY1UNT3OeOOQ28VJBCrGXWjvEXIubSkIs2b1ioxKHdc8Aa5OAQQRykqMNstS1Gc4Td83Hq1cpxF5t+S7yLmo0X4hjfbEYHj+4iyh4iQTCItCtwnIvcWqs+b8ON7FH3K12cmtl8795biXn4rxU9Ij35UM8XPwNcmZqOcnmP3eac8TO/G6YHTWF2GzCDrRfrKBHPJpC7MBvhrtD7qdgeLq5Fcgz4jYmdzeF57KjEHuuybtOuKK5CvWt5j8BKD2qZ9eB8CoJKCaQo0CIJaWNlXzmtHDgtpsAhXg3Cx5pBFQMS2tukBZNIRYO3OxDQEWPWLLl8LRQCGtzfWEKseubOLwEVQxLS0TpFGLBwM1GBHIUzBFLuhRiocAtmACFOJgGj6GqR5wenUraJGArAqp6xMV1zbbKm8FYT2APIbY+HEZgNQEVty5JjuwRCwVudiIQH+VDRnyU6SHVy4ot073QgZMIUIid1FoKYlXRI+4RlYxoX7SCbOiCBMIjoKJXTCEOr028UNrDQuyF5g0/RxVzxByWDr9dWEMNgRi/z3RH9c0tpvugA2cRoBA7q71Mj7ZIweMtOSxtejPSQYQEolUIcVNrhNGxmlsJUIjd2rJt8gr1o295RucAABAASURBVIoeMW9dCrU1WE41gRgFvxHrOUesullt70/B1872DBhgEIG6lvqgT+YcskdsDlda7T6BGBU9Ygpx9xvKZRYoxC5r0O6mE+Uzf9VonC+2u2HupT4vk0BkBFQMTcvAdAPFOLIGcmktCrFLGzbStKIVCHFjKx/xF2n7sJ65BFT0iCUDDk8LBW4BAhTiAAnudQIqesRNFGKdtVE/aMc4AjGKfiNSiI1rMzdYUvS1cwMqb+QQBfOHptkj9sZ3yYlZxvjNv31JuFCIhQK3AAF/4IB7EhACKoam2SMW0twiI2BuLRVzxJJBHeeIBQO3nQQoxDtBcPczgSgFc8QU4p9Z86f9CMREsUdsv1Zxf0QUYve3cVgZqugRc2g6rCZhYYUEKhrUvJChFbJ2eu+JsYQ3CFCIvdHOIWcZpWCOmD3ikJuDBRUTqGhQ8/jJ9Djz12IoRkd33SDg70ZdVnUhAfaIXdioTClkApWqhFjBW55CTto2Bb0bCIXYu23fYeacI+4QC096hICKHnFSjB9xiuaiPdJsjk+TQuz4JjQ2ARU9Yg5NG9tmtGYcARVCnBbHX7vGtZhzLQVHzm9EMA0eazPE5s9d5TdsI2kSsCUBFUKczmFpW7a9lUFRiK2kb0PfKnrEO5pKoeLlEjbEy5BsTKClFahuNH+xFoXYxl8Ci0JzvxBbBNapbnNieysJfQt7xUo400noBFT0hiUarpgWCtyCCVCIg2nwGBRifgm8SqBC0T3EafH8tevV71hnefMb0RkZZ57vdtSqhJjzxN1uKhowmAB7xAYDpbmQCVCIQ0bljYKqhHhLQ4E3gDJLxxBYX96oJFbOESvB7CgnFGJHNZf5waoTYgNWTpuPgx48RODbHfVKsqUQK8HsKCcUYkc1l/nBRvuikR2TabojLtYyHTEdhElgTWlDmDUiK57OOeLIwLm4FoXYxY0baWoqesXlzZWoaq6ONEQv1mPOJhIorG1GQXWTiR52m06LM/9e/d3eeOQEAhRiJ7SS4hhVCLGkxAVbQoGbHQioGpYelR5rh3QZg80IUIht1iB2CEeVEH9d850d0mUMdiSgOCZVw9Kj0uMUZ0Z3TiBAIXZCKymOUZUQf1b1peLM6I4EOiawtkzN/PBI9og7bgCPn6UQe/wL0FH6qoT4m5ofUNtS11EIPEcCygjUN7dinSIh7qRHrCxXOrInAQqxPdvF0qhUCbEkuZy9YsHAzUIC35c2oK6p1fQI+iZFIyshCuZ7Mj0VOjCYAIXYYKBuMOeDD31js5WksqLqayV+6IQEOiOgqjecm/bzQi1fZ4F45TzzbEeAQtwOCU8IgcFxA2Rn+ra6Zo3pPuiABLoisHK7mumRgBB3FQuveZMAhdib7b7XrA9OHrvXMkYU2NZYhO9q1xlhijZIIGwCGysasaJQjRBzfjjs5nFDhZByoBCHhMl7hVQJsZD9qvpb2XEjAeUElm+rVeKzR6wfo7hiWglrJzqhEDux1RTEnB7dE8Pi91HgCVjF4WklnOmkPYHl29T0hnN7/jw/3D4CniEBwO8WCMzDeALjkvc33mgHFlfXfI+SprIOrvAUCZhHQB7i8Y2iFz1wfti8dnSDZQqxG1rRpBwOUTRP3NjahM+5etqkVqTZzgioGpYW/xRiocCtMwIU4s7I2Pq8muBGJgxDLwVvYpJsllYskx03ElBGQNWwtCREIRYK3DojQCHujAzP6wQOSBqt783+8UX1N+CiLbMp036AwFdF9Viv6Glah/ZOQEY837gE/uuUAIW4UzS8IAQOTNpXdkq2pRWfduiHJ0nAaAIqh6UP6xNvdPi05zICFGKXNajR6chtTHF+NSs+l2rD0wWNhUanQHsk0I6AKiFOiPZBesTtAuAJEggiQCEOgsHD9gSS/Ik4IFHN8HRdSz2Wlnt9rrh9G/CMsQRe31iF/KomY412Yu0wDkt3QoangwlQiINp8LhDAmOVDk8vQ4v2vw4D4UkSMIDA6z9VG2AlNBOH9kkIrSBLeZoAhdjTzR9a8gcoWrAl0Wyq38JesYDwyKY6TekNr1W0SEsWaEmPWHWO9Oc8AhRi57WZ8oj3ieuPEQlDlfldunPRVitfGKeMuVccKe0Na8PSCdoccQvfe+iVr1fEeVKII0bnrYpHpxyqLOH/Vn2Fb2p+gE/7nzKndOR6Aip7wwIzsFra75NPsnEjgY4JUIg75sKzbQhMSDkMqVE92pw17+OS8g/NM07LniSgsjfcLzmaq6U9+S2LLGkKcWTcPFdLXgIxIXW8srzfLHsf0jNW5pCOXE1AeW9YG5Z2NdAQkmOR0AlQiENn5fmS0itWCWFRyRsq3dGXiwmo7A0LRq6WFgrcQiVAIQ6VlMfLycIpefb0ockHKiMhj7x8pfRtZf7oyJ0EVPeGh/eMxf6Zce6Eyaw6IdC90xTi7vHzTG3fzoVTE1IPU5rzoh2v8xWJSom7y9mOumY8u7ZSaVLsDSvF7QpnFGJXNKO6JCakjMeguP7KHG5rLAKHqJXhdp2jJ76vQEG1mqdoCbzUWD9OGpgkh9xIIGQCThPikBNjQfMIKJ8r1nrF39WuMy8hWnYlgQ+21ECGpVUmd9KgZGQlRKl0SV8uIEAhdkEjqk5BVk8n+NW+UUaGqCVPmauWPTcS6IyAPD+jpqkFC9dUdFbElPPy8I4T2Rs2ha3bjVKI7dzCNo2td0wWVPeKP678HO+Vf6LNVPtsSoVh2YWAfENkSPqnikalIZ04MBly/7BSp3TmCgJ+V2TBJJQTkF6xaqfP73gNpU3lqt3Sn8MI/Hd7HRatV7tAS56exblhh31RbBQuhdhGjeGUUGR4eP/EUTgwaYyRIe/V1o/1mzG/8Km9lmMB7xJoamnVhqTV/7F2ktYbHpwa413wzLxbBCjE3cLnzco+bYBYMlc9PC0+ZXj6uR2vyiE3EmhHYOEPFfiupKHdebNPnDSIK6XNZuxm+xRiN7euybn9qufRGKvwFYmBdB4pfNb5j78MJMO9YQRkSFr1Ai0J/vgBSRiRFiuH3EggIgIU4oiwsVKAwJnpJwcOle5vyLsdRY0lSn3SmX0J5Fc1Yd7XpZYEyJXSlmB3lVMKsauaU20yLa0tODh5LE7seYxaxzu93ZA3a+cRdzYnYGp42rSwLsJbFT64I5DQUTmJfJxlAAb3EROgEEeMjhX9vp+/PtIrTo5SP0f2U30eZm+dz4bwOIF5q0qxorDOEgpcKW0Jdtc5/fk3qevSYkIqCQyIy4GIsUqfAV/y3uKXS5cEPnLvMQJym9IrP1ZZkvXhfRIwLruDB9tYEg2dOpkAhdjJrWej2M/MOAVD4wdZEtG92x7H1zXfWeKbTq0jsKygFg+sLrMkgMRoPy4alWqJbzp1HwEKsfva1JKMYn0xlvWKJeErN93MldQCwiPbxopGTF1ebFm2F4xMwT4pMZb5t5FjhmIAAQqxARBpApCHfBybejiO6DHOMhw35N0OeRSmZQHQsRICDc2tuPjdbUp8deTkkN4JOHNoj44u8RwJRESAQhwRNlZqSyDwkA8Zom57TeXnf+XfqT+TWqVP+lJHoLyhBSe/kq/OYRtPcVE+XDAipc1ZfvQMAZMSpRCbBNarZkclDIPVYnzb1vuwuOx9rzaBa/PeUN6IM17fYml+52sinMuHd1jaBm50TiF2Y6tanNPE9FMgb2iyMoy5BQ/hzbIPrAyBvg0kIE/NmvSedcPRkspBveLx++HsDQsLbsYSsKkQG5skraklkBadanmvWDKeU/Ag3i3/WA65OZjAGxurcd2yIksziPb7cP5IirCljeBi5xRiFzeulamdmnY8rHriVnDeM7fejw8qlgef4rGDCDyztgJzvrT+UaYyJD06Pc5B5BiqkwhQiG3QWm4N4e/ZF2DfxFzL07t5yz14YcdrlsfBAMIj8NC3ZXjkW/WvNGwb5QFZ8Tg3l73htlz42TgCFGLjWNJSGwJx/jj8TRPjNqct+fhQ4TO4beu9KGkqs8Q/nYZHQIajn1tbGV4lE0r7NJvSG9Z2/I8ETCNAITYNLQ0LAXna1nU5l8jhzs263Xvly3D15lv44A/rmqBTz3Ifulzc0fTzG5ROHpSE4/qrf365xBC8iQjvl8kh6WAmPDaeAIXYeKa0GERAfsEek3IYLsg6I+isdYeb6rdAHvzxTPHL1gVBz+0I+ODDssqVuGLTDDxV/JJ+/ZqD0tE7MVo/tuLHqYOTccHIVCtc06fHCFCIPdbgqtOVX7Di87zM07Ff4kg5tMX2aNHzuGnL3Shq3GFqPDQeGoHHil7AjflzsLVhOx4vWoR3yj/SKz5yXG99r/qHvN7wsv3TVLulP48SoBB7tOGtSHtKv8utcNupzw8rPsNV2lD1ssoVepkWtOp7/lBHYGN9Pq7Lm4mni/+zh9MHti/E6po1kCdZPXlCnz2umf1hRFosrjiAImw2Z9rfTYBCvJsFj0wmkBrVA3MHTTPZS3jmtzRs03pic/Fk8b/R2NoYXmWWbkMgvI9Lyj7EVZtuxoqqVe0qVjRXYb4mxoWNxeiTFI1bDstqV8aMEzF+H649KANJMfzVaAZf2uyYAL9tHXPhWZMIjE4YjguzJppkPXKzTxa9iH9svBHvlS+L3AhrhkSgobUB8urK2QXzUdZc0WmdtXU/aWL8lH794N7x+JOC1w7OPiILOcnWzUvryfKH5whQiD3X5NYnfG7mbzEyYaj1gbSJYEPdJv0WJ5k7Xlv3Y5ur/GgEgc+rvsbVm27Fy6VLQjL3UeV/8eD2p/SyZ+emQOZu9Q8m/Jh+aCZGZ4S+QtqEEGjSowQoxB5teKvTvmvQdPjhszqMDv3L3LH0jmVBV21LXYdleDI8At/VrsOtW+7F9Xmz8G3t2rAqLyp5Y5dw3zAuAxnxUWHVD6Xw/47picP7JIRSlGVIwHACfsMt0iAJhEjgzZELEe+3Zw+kqbUZcovTZRunYkn5hyFmxGJtCWyu34p7tj2qD/svrYh82F+GspdXfQFtChcP/rJ3Wzfd+nzCgCScwfcL74UhL5tJgEJsJl3a3iuBV3IXICWqx17LWVVA7juevXW+vqAr3J6cVTHbwa88wUxGFOQPmVdL3zEkpLsLFuCn+jykxvpx/4RsQ2wOSY3BVb9IN8QWjZBApAQoxJGSYz3DCCwa/gAyY+z9y1BucZq8cTpmbr0PMs8ZSL6VtzwFUOj7htZGvLDjdYgAy4hCTUutft6IH8VNpZi37TGIzWE9YzH1kMxum51/rLG9624HRAO2IKA6CAqxauL01yGBp4feg5xY+/9SfLf8E32e88pNN+PNsvfR1NrUYT5eOyki+Urp27jsp6l4qPBpFJr0oBS5t/i+bU/oeI/qm4ALI3zyVVpcFN75XX/dDn+QgNUEKMRWtwD97yLw6JA7sE+cM345fl3zHeYUPIS//HgNFha/iIKG7bvyaEHLrmO3HbQdAfikcgVu3/oALt5wpd5b/bF+s+kpy5x51eC1AAAKKElEQVT9wuKXdD/yLOjxYS6ykuHoF07uq9fnDxKwAwFrhdgOBBiDrQjMH3wbchOG2CqmroKRB4I8UfRvTPrpWtxZ8Ij+NCg/3PV/q+bW5l0IfPDhh9oNWFD4HP6kie/0/Ll4u/wjfbh4VyEFB08ULYKMToir68dlIFXr4crx3raDesWDw9F7o8Trqgm46zeGanr0ZwqBewb9y1bPpQ4lybqWerxR9p7+0oLr8mbi2R2vQG7ZCaWu3ctE+aIQGHq+evMtuHTjVD2/vIatloYu8/Xf1PygPwZzfgiLt2R19G2Hq3lCl6Vg6NxxBCjE6pqMnsIgMHvgDTgoab8watinqDyyUXqMci/y+esvx1xtCFt6b056wURlczW+qP5GF9wZ+XftGnr+svpb+4DWIrm9YD6KGkuQmRCFe4/pfCX1/wzrwdXRGi/+Z08CFGJ7tguj0gjcMuBqjO9xkHbk3P+2NxZjcdn7+mrrc9dfhr/9dD0eLnxGFzk7ZSW9W/lj4b7tT+grns9Y+xdcs/lWfQhanm4lK5XtFG8gFpmbv6PgQf1jblosZJha/xD0469jeuLP+/YMOsNDErAXAQqxvdrDPdEYlMmN/Sbj12m/NMia9WbW123E8zte00XuhO/PxR82XKGvwhYB/E/JW/qtUTLvbEak8lILsS093bfKPtBfdHF93iycsXaSPt8rQ70SwxptDtgM/2bZ/KJ6Ne7atkA3P6FfIs4bkaIfp8T6cd1BGTiTD+vQefCHfQlQiO3bNoxsJ4HLev8Rl/a+CHG+2J1n3LMTYZT7kkUARYxFGEWc24r0U8Uv4bkdr+LFksWQ24TeKFuqL5KSp1VJj1WeOrWiehW+qvkOH1Qsx6Idr0Ps3Zg/F3//6QZMXPtXnLLmIl34pacrvcgni17Uhb+yucrxQF8vfVf/A0cSkVuaDs6Ox5SDM3Bs/0Q5xY0EbE2AQmzr5mFwAQK/STsetw64BiMSbLmiOhCmoftgkX68aBEeKXwWD2xfqN8mdGfBw/ptQ/L8ZpnDnZp3B67bPFN/reDNW+7Bg4VPQ8RdHkSyru4nlDdXGhqbHY3JkL/8UeLTgpt6cCYOyIpHS6v2gf+RgM0JUIht3kAMbzeBfRNzdTE+qeeE3Sd5RAJBBJaWf4qChkLER/vQqomwX1Q56DoPScCOBCjEdmwVxtQpgSR/Iib3uRh/y74A0b6oTsvxgokEbGjaDx/+3OscTO13OfrE9tIj9FGEdQ78YX8CfvuHyAhJoD2B36b/Su8dD4vfp/1FnvEUgVEJwzB74BRMzDjFU3kzWfcQoBC7py09lUkrWrF/4ihNjK/GCalHeSp3JrubwOnpJ+EOTYRl2mL3WUOPaIwETCdAITYdMR2YQcCnDUWKXXmF4j/7TsKk7HO1Mz45xc0DBGT4+fqcS/HX7PMQxSkKD7S4u1OkELu7fT2T3RnpJ+u946HxgzyTs1cTnZAyHrcPuAFHpxzqVQTm5U3LlhCgEFuCnU7NIHBg0hjMHTgN52WejlhfjBkuaNNCAvH+OH2R3rU5f0evmAwLI6FrEjCWAIXYWJ60ZjGBOH8sLsg6A3MHTcNRKYdYHA3dG0XggKTRmDXgOsgiPaNs0o7nCdgGAIXYNk3BQIwkIKupb8i5DFf3/Rv2ietvpGnaUkggOyZTmwc+HzM1ER6RMFShZ7oiAXUEKMTqWNOTBQR+mXq43js+O/M0LuqxgH+kLmN80Tgr49e4a9B0nJ5+YqRmWI8EHEFAiRA7ggSDdC2BRH8C/pB1ljZ/PBVH9Bjn2jzdkthxqUfoAnxxr7ORHs23JrmlXZlH5wQoxJ2z4RWXEZChzan9/gG53WlAXF+XZef8dA5M2hc39b8SV/X9X3D1u/PbkxmEToBCHDqrEEuymN0JyANAZMjzrIzf2D1UT8Q3KK4fJvf5M24bcC0OTh7riZyZJAkEE6AQB9PgsWcIJPkTcXGv3+PxIXNwbuZvkRPb2zO52yXRlKhkXJg1EfcMmoGTeh5jl7AYBwkoJ0AhVo7cXQ6dnk2f2GxdDB4aPEsfEmWPzPwWTdTm7H+Tdhzu2+cW/Y8gueXMfK/0QAL2JUAhtm/bMDKFBORNTrJISOYoZdhaVupyoZCxDSBzwJf0vghPDr0Tl/b+A/hQDmP50ppzCVCIndt2jNwkAiMThur3rj40eKYuGGMSR+z0xF24BGT+9xxt6P++fW7W54BPTTsePbQh6XDtsDwJuJkAhdjNrcvcukVABEOGUOXtPrKQSOYxE/zx3bLphcrC7Vc9j8a/+l+BB7U/Zi7S5oG5CtoLLc8cIyVAIY6UHOt5ioAMq8rKXuklX97nTzg2dTwyotNczSDc5MYl7w9hs2DIbFzR5y84NPnAcE2wPAl4kgCF2JPNzqQjJdArJhOn9DwW1/T9O54adjdmDbwe52edjn0TcyM16dh60vOVxW2Sv/R8b+5/lc4mNaqHY3Ni4CRgBQEKsRXU6dMVBPzwY2ziKJyfeQbmDJyKp4fdg2ty/o7jU4+EG8UoLTpVf5HGX7LPhQzXPzvsXv0BHJK/zAU7u1EZPQlYR4BCbB17enYZgczodBybMh5X9v0rXhj+AO7ZZ4b+Jih5ohcc+E/PJ3W8Ptwsi62eG3Yf5EUaZ6afDFnAJs+DdmBaDJkEbEeAQmy7JmFAbiGQGz9Yfzfy3YOm47URj+GBfW7RheyirLP0XvPIhGGQh1rYIV/p7Q6LH6THJfO7jw2Z83MPXxuCl6F4LrayQysZFwMt2YuA317hMBoScCeBWF8MBscP1Id2z8k8Te813zXoRiwaPl/f5Fh60nLtqJRD9LJx/lh091+ULwrZMVkYnTgcR6ccijO03uwkbWj5+pxLMXfgNP2e3sUjnoD0du/d52Y9Llnx3Dc2G/xHAiSghgCFWA1neiGBTglIr1h6xzK3LL1lGf6V3vOruY/izRFP6r3pl3MfwYvDH8Tzw+/HM8PmYeHQu/D4kLl4ZMhs/Rah+7Xe9jxtKPxOTdxl/lZEVcRVRFYeoCGiK+IrIixiLKIs4iwiLWLdaXC8QAKOJ2D/BCjE9m8jRuhhAn6fH9KblvuXk6OS0DMqRb9tSlZv94nthf6xfSALpYZove3h2lD4KG24W+ZvZZhZhps9jI6pk4BjCFCIHdNUDJQESIAESMCNBIwUYjfyYU4kQAIkQAIkYCoBCrGpeGmcBEiABEiABLomQCHumk/nV3mFBEiABEiABAwgQCE2ACJNkAAJkAAJkECkBCjEkZLzVj1mSwIkQAIkYBIBCrFJYGmWBEiABEiABEIhQCEOhRLLeIsAsyUBEiABhQQoxAph0xUJkAAJkAAJtCVAIW5LhJ9JwFsEmC0JkIDFBCjEFjcA3ZMACZAACXibAIXY2+3P7EnAWwSYLQnYkACF2IaNwpBIgARIgAS8Q4BC7J22ZqYkQALeIsBsHUIgIMTvOyRehkkCJEACJEACbiLw/v8DAAD///S/Jc0AAAAGSURBVAMAsnAzmrFZmkUAAAAASUVORK5CYII=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99C65C76-D3F8-61DB-56BA-5925D520C1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0221204"/>
              </p:ext>
            </p:extLst>
          </p:nvPr>
        </p:nvGraphicFramePr>
        <p:xfrm>
          <a:off x="1519779" y="1248967"/>
          <a:ext cx="3857625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EF2A27A4-7A45-0A63-E724-A5E3D4D688E8}"/>
              </a:ext>
            </a:extLst>
          </p:cNvPr>
          <p:cNvSpPr txBox="1"/>
          <p:nvPr/>
        </p:nvSpPr>
        <p:spPr>
          <a:xfrm>
            <a:off x="2598844" y="2351704"/>
            <a:ext cx="10425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latin typeface="Century Gothic" panose="020B0502020202020204" pitchFamily="34" charset="0"/>
              </a:rPr>
              <a:t>Total: </a:t>
            </a:r>
            <a:r>
              <a:rPr lang="es-ES" sz="1100" dirty="0" smtClean="0">
                <a:latin typeface="Century Gothic" panose="020B0502020202020204" pitchFamily="34" charset="0"/>
              </a:rPr>
              <a:t>23</a:t>
            </a:r>
            <a:endParaRPr lang="es-ES" sz="1100" dirty="0">
              <a:latin typeface="Century Gothic" panose="020B0502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F2A27A4-7A45-0A63-E724-A5E3D4D688E8}"/>
              </a:ext>
            </a:extLst>
          </p:cNvPr>
          <p:cNvSpPr txBox="1"/>
          <p:nvPr/>
        </p:nvSpPr>
        <p:spPr>
          <a:xfrm>
            <a:off x="3173394" y="1969886"/>
            <a:ext cx="10425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Century Gothic" panose="020B0502020202020204" pitchFamily="34" charset="0"/>
              </a:rPr>
              <a:t>60%</a:t>
            </a:r>
            <a:endParaRPr lang="es-ES" sz="1100" dirty="0">
              <a:latin typeface="Century Gothic" panose="020B0502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F2A27A4-7A45-0A63-E724-A5E3D4D688E8}"/>
              </a:ext>
            </a:extLst>
          </p:cNvPr>
          <p:cNvSpPr txBox="1"/>
          <p:nvPr/>
        </p:nvSpPr>
        <p:spPr>
          <a:xfrm>
            <a:off x="4724728" y="1606138"/>
            <a:ext cx="10425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Century Gothic" panose="020B0502020202020204" pitchFamily="34" charset="0"/>
              </a:rPr>
              <a:t>40%</a:t>
            </a:r>
            <a:endParaRPr lang="es-ES" sz="1100" dirty="0">
              <a:latin typeface="Century Gothic" panose="020B0502020202020204" pitchFamily="34" charset="0"/>
            </a:endParaRPr>
          </a:p>
        </p:txBody>
      </p:sp>
      <p:graphicFrame>
        <p:nvGraphicFramePr>
          <p:cNvPr id="28" name="Gráfico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3261149"/>
              </p:ext>
            </p:extLst>
          </p:nvPr>
        </p:nvGraphicFramePr>
        <p:xfrm>
          <a:off x="1159148" y="283923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30" name="Imagen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056" y="6846047"/>
            <a:ext cx="6022184" cy="120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55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6FFF1-D792-E658-3F09-0F059830A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544780F-E1BA-E488-3290-3E0266D1F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8877689-28CD-4982-BC2E-D36E239D0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B5ED10D-EC29-0C00-941E-312C8BB4B0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7BAD50A-F068-E2C9-1178-3126D5834F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6020A4-7E75-BDF0-9FAB-34F56202E5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C750380-E3EE-2BF9-710C-E338BD0971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F62EE8BE-0421-65EE-AAD2-581AFB50C7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ECEFF2-099E-18EC-9284-2F32BC68EB3A}"/>
              </a:ext>
            </a:extLst>
          </p:cNvPr>
          <p:cNvSpPr txBox="1"/>
          <p:nvPr/>
        </p:nvSpPr>
        <p:spPr>
          <a:xfrm>
            <a:off x="487279" y="919839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INSERCIÓ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80B657A-FF56-1E23-4A34-4F5448966EB7}"/>
              </a:ext>
            </a:extLst>
          </p:cNvPr>
          <p:cNvCxnSpPr/>
          <p:nvPr/>
        </p:nvCxnSpPr>
        <p:spPr>
          <a:xfrm>
            <a:off x="665554" y="1196838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6594260"/>
              </p:ext>
            </p:extLst>
          </p:nvPr>
        </p:nvGraphicFramePr>
        <p:xfrm>
          <a:off x="1114425" y="16575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375" y="4400782"/>
            <a:ext cx="5074815" cy="476853"/>
          </a:xfrm>
          <a:prstGeom prst="rect">
            <a:avLst/>
          </a:prstGeom>
        </p:spPr>
      </p:pic>
      <p:sp>
        <p:nvSpPr>
          <p:cNvPr id="18" name="Anillo 17"/>
          <p:cNvSpPr/>
          <p:nvPr/>
        </p:nvSpPr>
        <p:spPr>
          <a:xfrm>
            <a:off x="2605117" y="5524732"/>
            <a:ext cx="1647765" cy="1619250"/>
          </a:xfrm>
          <a:prstGeom prst="donut">
            <a:avLst>
              <a:gd name="adj" fmla="val 765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chemeClr val="tx1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2997782" y="5998103"/>
            <a:ext cx="1035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000" b="1" dirty="0" smtClean="0"/>
              <a:t>35</a:t>
            </a:r>
            <a:r>
              <a:rPr lang="ca-ES" sz="2800" b="1" dirty="0" smtClean="0"/>
              <a:t>%</a:t>
            </a:r>
            <a:endParaRPr lang="ca-ES" sz="2800" b="1" dirty="0"/>
          </a:p>
        </p:txBody>
      </p:sp>
    </p:spTree>
    <p:extLst>
      <p:ext uri="{BB962C8B-B14F-4D97-AF65-F5344CB8AC3E}">
        <p14:creationId xmlns:p14="http://schemas.microsoft.com/office/powerpoint/2010/main" val="2695175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ED216-FDD5-2C10-3F5F-0A9FA3764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729C677-8E1A-FDC7-7157-7CC5C3C252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4B15EDF-EFCB-88CB-41DC-136E0F4308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99418A-EF27-DAD4-FFAB-07052D459C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C1DACF4-4A1B-F2DB-C332-833E09315F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C39D480-28AF-867B-DF80-DA89600CAE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DA9DFB5-5549-A810-8E87-0FCDD68B63F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9F0D828B-FDC7-1C2E-4A1A-1C5E41C515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2FA1A97C-43B2-CBC6-2281-B8BC68D7A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649" y="1755191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6FA8BC7-DFB5-6924-A0E4-7BFFEE047F48}"/>
              </a:ext>
            </a:extLst>
          </p:cNvPr>
          <p:cNvSpPr/>
          <p:nvPr/>
        </p:nvSpPr>
        <p:spPr>
          <a:xfrm>
            <a:off x="464775" y="4050249"/>
            <a:ext cx="5928450" cy="950656"/>
          </a:xfrm>
          <a:prstGeom prst="rect">
            <a:avLst/>
          </a:prstGeom>
          <a:solidFill>
            <a:srgbClr val="101E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3200" dirty="0">
                <a:latin typeface="Century Gothic"/>
              </a:rPr>
              <a:t>INDICADORS</a:t>
            </a:r>
          </a:p>
          <a:p>
            <a:pPr algn="ctr"/>
            <a:r>
              <a:rPr lang="es-ES" sz="3200" dirty="0">
                <a:latin typeface="Century Gothic"/>
              </a:rPr>
              <a:t>EMPRESA</a:t>
            </a:r>
          </a:p>
        </p:txBody>
      </p:sp>
    </p:spTree>
    <p:extLst>
      <p:ext uri="{BB962C8B-B14F-4D97-AF65-F5344CB8AC3E}">
        <p14:creationId xmlns:p14="http://schemas.microsoft.com/office/powerpoint/2010/main" val="1467985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6FFF1-D792-E658-3F09-0F059830A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544780F-E1BA-E488-3290-3E0266D1F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8877689-28CD-4982-BC2E-D36E239D0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B5ED10D-EC29-0C00-941E-312C8BB4B0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7BAD50A-F068-E2C9-1178-3126D5834F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6020A4-7E75-BDF0-9FAB-34F56202E5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C750380-E3EE-2BF9-710C-E338BD0971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F62EE8BE-0421-65EE-AAD2-581AFB50C7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ECEFF2-099E-18EC-9284-2F32BC68EB3A}"/>
              </a:ext>
            </a:extLst>
          </p:cNvPr>
          <p:cNvSpPr txBox="1"/>
          <p:nvPr/>
        </p:nvSpPr>
        <p:spPr>
          <a:xfrm>
            <a:off x="487279" y="919839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QUÈ FEM PER LES EMPRESES ALS HOSTALETS DE PIEROLA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80B657A-FF56-1E23-4A34-4F5448966EB7}"/>
              </a:ext>
            </a:extLst>
          </p:cNvPr>
          <p:cNvCxnSpPr/>
          <p:nvPr/>
        </p:nvCxnSpPr>
        <p:spPr>
          <a:xfrm>
            <a:off x="665554" y="1196838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195738565"/>
              </p:ext>
            </p:extLst>
          </p:nvPr>
        </p:nvGraphicFramePr>
        <p:xfrm>
          <a:off x="665554" y="1851106"/>
          <a:ext cx="5898186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35" name="Grupo 34"/>
          <p:cNvGrpSpPr/>
          <p:nvPr/>
        </p:nvGrpSpPr>
        <p:grpSpPr>
          <a:xfrm>
            <a:off x="1604380" y="4579254"/>
            <a:ext cx="1565779" cy="706139"/>
            <a:chOff x="340" y="533919"/>
            <a:chExt cx="1565779" cy="706139"/>
          </a:xfrm>
          <a:solidFill>
            <a:schemeClr val="accent6">
              <a:lumMod val="75000"/>
            </a:schemeClr>
          </a:solidFill>
        </p:grpSpPr>
        <p:sp>
          <p:nvSpPr>
            <p:cNvPr id="39" name="Rectángulo redondeado 38"/>
            <p:cNvSpPr/>
            <p:nvPr/>
          </p:nvSpPr>
          <p:spPr>
            <a:xfrm>
              <a:off x="340" y="533919"/>
              <a:ext cx="1565779" cy="706139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CuadroTexto 39"/>
            <p:cNvSpPr txBox="1"/>
            <p:nvPr/>
          </p:nvSpPr>
          <p:spPr>
            <a:xfrm>
              <a:off x="340" y="533919"/>
              <a:ext cx="1565779" cy="4707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8232" tIns="78232" rIns="78232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100" kern="1200">
                  <a:latin typeface="Century Gothic" panose="020B0502020202020204" pitchFamily="34" charset="0"/>
                </a:rPr>
                <a:t>SEMINARIS I/O JORNADES</a:t>
              </a:r>
            </a:p>
          </p:txBody>
        </p:sp>
      </p:grpSp>
      <p:grpSp>
        <p:nvGrpSpPr>
          <p:cNvPr id="36" name="Grupo 35"/>
          <p:cNvGrpSpPr/>
          <p:nvPr/>
        </p:nvGrpSpPr>
        <p:grpSpPr>
          <a:xfrm>
            <a:off x="1791483" y="5010063"/>
            <a:ext cx="1576186" cy="1086620"/>
            <a:chOff x="187443" y="964728"/>
            <a:chExt cx="1576186" cy="1086620"/>
          </a:xfrm>
        </p:grpSpPr>
        <p:sp>
          <p:nvSpPr>
            <p:cNvPr id="37" name="Rectángulo redondeado 36"/>
            <p:cNvSpPr/>
            <p:nvPr/>
          </p:nvSpPr>
          <p:spPr>
            <a:xfrm>
              <a:off x="187443" y="964728"/>
              <a:ext cx="1576186" cy="108662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CuadroTexto 37"/>
            <p:cNvSpPr txBox="1"/>
            <p:nvPr/>
          </p:nvSpPr>
          <p:spPr>
            <a:xfrm>
              <a:off x="219269" y="996554"/>
              <a:ext cx="1512534" cy="10229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78232" rIns="78232" bIns="78232" numCol="1" spcCol="1270" anchor="ctr" anchorCtr="0">
              <a:noAutofit/>
            </a:bodyPr>
            <a:lstStyle/>
            <a:p>
              <a:pPr marL="57150" lvl="1" indent="-5715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050" err="1">
                  <a:latin typeface="Century Gothic" panose="020B0502020202020204" pitchFamily="34" charset="0"/>
                </a:rPr>
                <a:t>Amb</a:t>
              </a:r>
              <a:r>
                <a:rPr lang="es-ES" sz="1050">
                  <a:latin typeface="Century Gothic" panose="020B0502020202020204" pitchFamily="34" charset="0"/>
                </a:rPr>
                <a:t> </a:t>
              </a:r>
              <a:r>
                <a:rPr lang="es-ES" sz="1050" err="1">
                  <a:latin typeface="Century Gothic" panose="020B0502020202020204" pitchFamily="34" charset="0"/>
                </a:rPr>
                <a:t>l’objectiu</a:t>
              </a:r>
              <a:r>
                <a:rPr lang="es-ES" sz="1050">
                  <a:latin typeface="Century Gothic" panose="020B0502020202020204" pitchFamily="34" charset="0"/>
                </a:rPr>
                <a:t> de </a:t>
              </a:r>
              <a:r>
                <a:rPr lang="es-ES" sz="1050" err="1">
                  <a:latin typeface="Century Gothic" panose="020B0502020202020204" pitchFamily="34" charset="0"/>
                </a:rPr>
                <a:t>l’impuls</a:t>
              </a:r>
              <a:r>
                <a:rPr lang="es-ES" sz="1050">
                  <a:latin typeface="Century Gothic" panose="020B0502020202020204" pitchFamily="34" charset="0"/>
                </a:rPr>
                <a:t> al </a:t>
              </a:r>
              <a:r>
                <a:rPr lang="es-ES" sz="1050" err="1">
                  <a:latin typeface="Century Gothic" panose="020B0502020202020204" pitchFamily="34" charset="0"/>
                </a:rPr>
                <a:t>teixit</a:t>
              </a:r>
              <a:r>
                <a:rPr lang="es-ES" sz="1050">
                  <a:latin typeface="Century Gothic" panose="020B0502020202020204" pitchFamily="34" charset="0"/>
                </a:rPr>
                <a:t> empresarial.</a:t>
              </a:r>
              <a:endParaRPr lang="es-ES" sz="1050" kern="120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1" name="Grupo 40"/>
          <p:cNvGrpSpPr/>
          <p:nvPr/>
        </p:nvGrpSpPr>
        <p:grpSpPr>
          <a:xfrm>
            <a:off x="4058423" y="4579254"/>
            <a:ext cx="1565779" cy="706139"/>
            <a:chOff x="340" y="533919"/>
            <a:chExt cx="1565779" cy="706139"/>
          </a:xfrm>
          <a:solidFill>
            <a:srgbClr val="0509B3"/>
          </a:solidFill>
        </p:grpSpPr>
        <p:sp>
          <p:nvSpPr>
            <p:cNvPr id="45" name="Rectángulo redondeado 44"/>
            <p:cNvSpPr/>
            <p:nvPr/>
          </p:nvSpPr>
          <p:spPr>
            <a:xfrm>
              <a:off x="340" y="533919"/>
              <a:ext cx="1565779" cy="706139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CuadroTexto 45"/>
            <p:cNvSpPr txBox="1"/>
            <p:nvPr/>
          </p:nvSpPr>
          <p:spPr>
            <a:xfrm>
              <a:off x="50902" y="612390"/>
              <a:ext cx="1450971" cy="39228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8232" tIns="78232" rIns="78232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100" kern="1200">
                  <a:latin typeface="Century Gothic" panose="020B0502020202020204" pitchFamily="34" charset="0"/>
                </a:rPr>
                <a:t>SEGUIMENT TÈCNIC</a:t>
              </a:r>
            </a:p>
          </p:txBody>
        </p:sp>
      </p:grpSp>
      <p:grpSp>
        <p:nvGrpSpPr>
          <p:cNvPr id="42" name="Grupo 41"/>
          <p:cNvGrpSpPr/>
          <p:nvPr/>
        </p:nvGrpSpPr>
        <p:grpSpPr>
          <a:xfrm>
            <a:off x="4214582" y="4953615"/>
            <a:ext cx="1576186" cy="2322456"/>
            <a:chOff x="260120" y="-719672"/>
            <a:chExt cx="1576186" cy="3244861"/>
          </a:xfrm>
        </p:grpSpPr>
        <p:sp>
          <p:nvSpPr>
            <p:cNvPr id="43" name="Rectángulo redondeado 42"/>
            <p:cNvSpPr/>
            <p:nvPr/>
          </p:nvSpPr>
          <p:spPr>
            <a:xfrm>
              <a:off x="260120" y="-641262"/>
              <a:ext cx="1576186" cy="308804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CuadroTexto 43"/>
            <p:cNvSpPr txBox="1"/>
            <p:nvPr/>
          </p:nvSpPr>
          <p:spPr>
            <a:xfrm>
              <a:off x="281236" y="-719672"/>
              <a:ext cx="1533953" cy="32448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78232" rIns="78232" bIns="78232" numCol="1" spcCol="1270" anchor="ctr" anchorCtr="0">
              <a:noAutofit/>
            </a:bodyPr>
            <a:lstStyle/>
            <a:p>
              <a:pPr marL="57150" lvl="1" indent="-5715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050" kern="1200">
                  <a:latin typeface="Century Gothic" panose="020B0502020202020204" pitchFamily="34" charset="0"/>
                </a:rPr>
                <a:t>Donar </a:t>
              </a:r>
              <a:r>
                <a:rPr lang="es-ES" sz="1050" kern="1200" err="1">
                  <a:latin typeface="Century Gothic" panose="020B0502020202020204" pitchFamily="34" charset="0"/>
                </a:rPr>
                <a:t>suport</a:t>
              </a:r>
              <a:r>
                <a:rPr lang="es-ES" sz="1050" kern="1200">
                  <a:latin typeface="Century Gothic" panose="020B0502020202020204" pitchFamily="34" charset="0"/>
                </a:rPr>
                <a:t> a </a:t>
              </a:r>
              <a:r>
                <a:rPr lang="es-ES" sz="1050" kern="1200" err="1">
                  <a:latin typeface="Century Gothic" panose="020B0502020202020204" pitchFamily="34" charset="0"/>
                </a:rPr>
                <a:t>empreses</a:t>
              </a:r>
              <a:r>
                <a:rPr lang="es-ES" sz="1050" kern="1200">
                  <a:latin typeface="Century Gothic" panose="020B0502020202020204" pitchFamily="34" charset="0"/>
                </a:rPr>
                <a:t> </a:t>
              </a:r>
              <a:r>
                <a:rPr lang="es-ES" sz="1050" kern="1200" err="1">
                  <a:latin typeface="Century Gothic" panose="020B0502020202020204" pitchFamily="34" charset="0"/>
                </a:rPr>
                <a:t>amb</a:t>
              </a:r>
              <a:r>
                <a:rPr lang="es-ES" sz="1050" kern="1200">
                  <a:latin typeface="Century Gothic" panose="020B0502020202020204" pitchFamily="34" charset="0"/>
                </a:rPr>
                <a:t> </a:t>
              </a:r>
              <a:r>
                <a:rPr lang="es-ES" sz="1050" kern="1200" err="1">
                  <a:latin typeface="Century Gothic" panose="020B0502020202020204" pitchFamily="34" charset="0"/>
                </a:rPr>
                <a:t>més</a:t>
              </a:r>
              <a:r>
                <a:rPr lang="es-ES" sz="1050" kern="1200">
                  <a:latin typeface="Century Gothic" panose="020B0502020202020204" pitchFamily="34" charset="0"/>
                </a:rPr>
                <a:t> de 2 </a:t>
              </a:r>
              <a:r>
                <a:rPr lang="es-ES" sz="1050" kern="1200" err="1">
                  <a:latin typeface="Century Gothic" panose="020B0502020202020204" pitchFamily="34" charset="0"/>
                </a:rPr>
                <a:t>anys</a:t>
              </a:r>
              <a:r>
                <a:rPr lang="es-ES" sz="1050" kern="1200">
                  <a:latin typeface="Century Gothic" panose="020B0502020202020204" pitchFamily="34" charset="0"/>
                </a:rPr>
                <a:t> per a contribuir a la </a:t>
              </a:r>
              <a:r>
                <a:rPr lang="es-ES" sz="1050" kern="1200" err="1">
                  <a:latin typeface="Century Gothic" panose="020B0502020202020204" pitchFamily="34" charset="0"/>
                </a:rPr>
                <a:t>seva</a:t>
              </a:r>
              <a:r>
                <a:rPr lang="es-ES" sz="1050" kern="1200">
                  <a:latin typeface="Century Gothic" panose="020B0502020202020204" pitchFamily="34" charset="0"/>
                </a:rPr>
                <a:t> </a:t>
              </a:r>
              <a:r>
                <a:rPr lang="es-ES" sz="1050" kern="1200" err="1">
                  <a:latin typeface="Century Gothic" panose="020B0502020202020204" pitchFamily="34" charset="0"/>
                </a:rPr>
                <a:t>consolidació</a:t>
              </a:r>
              <a:r>
                <a:rPr lang="es-ES" sz="1050" kern="1200">
                  <a:latin typeface="Century Gothic" panose="020B0502020202020204" pitchFamily="34" charset="0"/>
                </a:rPr>
                <a:t> i </a:t>
              </a:r>
              <a:r>
                <a:rPr lang="es-ES" sz="1050" kern="1200" err="1">
                  <a:latin typeface="Century Gothic" panose="020B0502020202020204" pitchFamily="34" charset="0"/>
                </a:rPr>
                <a:t>creixement</a:t>
              </a:r>
              <a:r>
                <a:rPr lang="es-ES" sz="1050" kern="1200">
                  <a:latin typeface="Century Gothic" panose="020B0502020202020204" pitchFamily="34" charset="0"/>
                </a:rPr>
                <a:t>, </a:t>
              </a:r>
              <a:r>
                <a:rPr lang="es-ES" sz="1050" kern="1200" err="1">
                  <a:latin typeface="Century Gothic" panose="020B0502020202020204" pitchFamily="34" charset="0"/>
                </a:rPr>
                <a:t>mitjançant</a:t>
              </a:r>
              <a:r>
                <a:rPr lang="es-ES" sz="1050" kern="1200">
                  <a:latin typeface="Century Gothic" panose="020B0502020202020204" pitchFamily="34" charset="0"/>
                </a:rPr>
                <a:t> la </a:t>
              </a:r>
              <a:r>
                <a:rPr lang="es-ES" sz="1050" kern="1200" err="1">
                  <a:latin typeface="Century Gothic" panose="020B0502020202020204" pitchFamily="34" charset="0"/>
                </a:rPr>
                <a:t>realització</a:t>
              </a:r>
              <a:r>
                <a:rPr lang="es-ES" sz="1050" kern="1200">
                  <a:latin typeface="Century Gothic" panose="020B0502020202020204" pitchFamily="34" charset="0"/>
                </a:rPr>
                <a:t> </a:t>
              </a:r>
              <a:r>
                <a:rPr lang="es-ES" sz="1050" kern="1200" err="1">
                  <a:latin typeface="Century Gothic" panose="020B0502020202020204" pitchFamily="34" charset="0"/>
                </a:rPr>
                <a:t>d’una</a:t>
              </a:r>
              <a:r>
                <a:rPr lang="es-ES" sz="1050" kern="1200">
                  <a:latin typeface="Century Gothic" panose="020B0502020202020204" pitchFamily="34" charset="0"/>
                </a:rPr>
                <a:t> </a:t>
              </a:r>
              <a:r>
                <a:rPr lang="es-ES" sz="1050" kern="1200" err="1">
                  <a:latin typeface="Century Gothic" panose="020B0502020202020204" pitchFamily="34" charset="0"/>
                </a:rPr>
                <a:t>diagnosi</a:t>
              </a:r>
              <a:r>
                <a:rPr lang="es-ES" sz="1050" kern="1200">
                  <a:latin typeface="Century Gothic" panose="020B0502020202020204" pitchFamily="34" charset="0"/>
                </a:rPr>
                <a:t> i </a:t>
              </a:r>
              <a:r>
                <a:rPr lang="es-ES" sz="1050" kern="1200" err="1">
                  <a:latin typeface="Century Gothic" panose="020B0502020202020204" pitchFamily="34" charset="0"/>
                </a:rPr>
                <a:t>assessorament</a:t>
              </a:r>
              <a:r>
                <a:rPr lang="es-ES" sz="1050" kern="1200">
                  <a:latin typeface="Century Gothic" panose="020B0502020202020204" pitchFamily="34" charset="0"/>
                </a:rPr>
                <a:t> que </a:t>
              </a:r>
              <a:r>
                <a:rPr lang="es-ES" sz="1050" kern="1200" err="1">
                  <a:latin typeface="Century Gothic" panose="020B0502020202020204" pitchFamily="34" charset="0"/>
                </a:rPr>
                <a:t>permetrà</a:t>
              </a:r>
              <a:r>
                <a:rPr lang="es-ES" sz="1050" kern="1200">
                  <a:latin typeface="Century Gothic" panose="020B0502020202020204" pitchFamily="34" charset="0"/>
                </a:rPr>
                <a:t> </a:t>
              </a:r>
              <a:r>
                <a:rPr lang="es-ES" sz="1050" kern="1200" err="1">
                  <a:latin typeface="Century Gothic" panose="020B0502020202020204" pitchFamily="34" charset="0"/>
                </a:rPr>
                <a:t>obtenir</a:t>
              </a:r>
              <a:r>
                <a:rPr lang="es-ES" sz="1050" kern="1200">
                  <a:latin typeface="Century Gothic" panose="020B0502020202020204" pitchFamily="34" charset="0"/>
                </a:rPr>
                <a:t> una </a:t>
              </a:r>
              <a:r>
                <a:rPr lang="es-ES" sz="1050" kern="1200" err="1">
                  <a:latin typeface="Century Gothic" panose="020B0502020202020204" pitchFamily="34" charset="0"/>
                </a:rPr>
                <a:t>visió</a:t>
              </a:r>
              <a:r>
                <a:rPr lang="es-ES" sz="1050" kern="1200">
                  <a:latin typeface="Century Gothic" panose="020B0502020202020204" pitchFamily="34" charset="0"/>
                </a:rPr>
                <a:t> global de les </a:t>
              </a:r>
              <a:r>
                <a:rPr lang="es-ES" sz="1050" kern="1200" err="1">
                  <a:latin typeface="Century Gothic" panose="020B0502020202020204" pitchFamily="34" charset="0"/>
                </a:rPr>
                <a:t>dierents</a:t>
              </a:r>
              <a:r>
                <a:rPr lang="es-ES" sz="1050" kern="1200">
                  <a:latin typeface="Century Gothic" panose="020B0502020202020204" pitchFamily="34" charset="0"/>
                </a:rPr>
                <a:t> </a:t>
              </a:r>
              <a:r>
                <a:rPr lang="es-ES" sz="1050" kern="1200" err="1">
                  <a:latin typeface="Century Gothic" panose="020B0502020202020204" pitchFamily="34" charset="0"/>
                </a:rPr>
                <a:t>àrees</a:t>
              </a:r>
              <a:r>
                <a:rPr lang="es-ES" sz="1050" kern="1200">
                  <a:latin typeface="Century Gothic" panose="020B0502020202020204" pitchFamily="34" charset="0"/>
                </a:rPr>
                <a:t> </a:t>
              </a:r>
              <a:r>
                <a:rPr lang="es-ES" sz="1050" kern="1200" err="1">
                  <a:latin typeface="Century Gothic" panose="020B0502020202020204" pitchFamily="34" charset="0"/>
                </a:rPr>
                <a:t>funcionals</a:t>
              </a:r>
              <a:r>
                <a:rPr lang="es-ES" sz="1050" kern="1200">
                  <a:latin typeface="Century Gothic" panose="020B0502020202020204" pitchFamily="34" charset="0"/>
                </a:rPr>
                <a:t> de </a:t>
              </a:r>
              <a:r>
                <a:rPr lang="es-ES" sz="1050" kern="1200" err="1">
                  <a:latin typeface="Century Gothic" panose="020B0502020202020204" pitchFamily="34" charset="0"/>
                </a:rPr>
                <a:t>l’empresa</a:t>
              </a:r>
              <a:r>
                <a:rPr lang="es-ES" sz="1050" kern="1200">
                  <a:latin typeface="Century Gothic" panose="020B0502020202020204" pitchFamily="34" charset="0"/>
                </a:rPr>
                <a:t>.</a:t>
              </a:r>
            </a:p>
          </p:txBody>
        </p:sp>
      </p:grpSp>
      <p:sp>
        <p:nvSpPr>
          <p:cNvPr id="6" name="Rectángulo 5"/>
          <p:cNvSpPr/>
          <p:nvPr/>
        </p:nvSpPr>
        <p:spPr>
          <a:xfrm>
            <a:off x="3672695" y="7206597"/>
            <a:ext cx="276172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1100" dirty="0">
                <a:solidFill>
                  <a:srgbClr val="000000"/>
                </a:solidFill>
                <a:latin typeface="Century Gothic" panose="020B0502020202020204" pitchFamily="34" charset="0"/>
              </a:rPr>
              <a:t>depèn atorgament subvenció específica per aquest concepte _Impuls@</a:t>
            </a:r>
            <a:endParaRPr lang="es-ES" sz="1600" dirty="0"/>
          </a:p>
        </p:txBody>
      </p:sp>
      <p:sp>
        <p:nvSpPr>
          <p:cNvPr id="25" name="CuadroTexto 24"/>
          <p:cNvSpPr txBox="1"/>
          <p:nvPr/>
        </p:nvSpPr>
        <p:spPr>
          <a:xfrm>
            <a:off x="538903" y="1464819"/>
            <a:ext cx="4473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 smtClean="0">
                <a:solidFill>
                  <a:schemeClr val="accent6"/>
                </a:solidFill>
                <a:latin typeface="Century Gothic" panose="020B0502020202020204" pitchFamily="34" charset="0"/>
              </a:rPr>
              <a:t>SERVEI DE PROSPECCIÓ__ALÍCIA RODRÍGUEZ</a:t>
            </a:r>
            <a:endParaRPr lang="es-ES" sz="1200" b="1" dirty="0">
              <a:solidFill>
                <a:schemeClr val="accent6"/>
              </a:solidFill>
              <a:latin typeface="Century Gothic" panose="020B0502020202020204" pitchFamily="34" charset="0"/>
            </a:endParaRPr>
          </a:p>
          <a:p>
            <a:pPr algn="just"/>
            <a:endParaRPr lang="es-ES" sz="1200" b="1" dirty="0">
              <a:latin typeface="Century Gothic" panose="020B0502020202020204" pitchFamily="34" charset="0"/>
            </a:endParaRPr>
          </a:p>
          <a:p>
            <a:pPr algn="just"/>
            <a:endParaRPr lang="es-ES" sz="1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8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6FFF1-D792-E658-3F09-0F059830A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544780F-E1BA-E488-3290-3E0266D1F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8877689-28CD-4982-BC2E-D36E239D0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B5ED10D-EC29-0C00-941E-312C8BB4B0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7BAD50A-F068-E2C9-1178-3126D5834F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6020A4-7E75-BDF0-9FAB-34F56202E5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C750380-E3EE-2BF9-710C-E338BD0971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F62EE8BE-0421-65EE-AAD2-581AFB50C7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ECEFF2-099E-18EC-9284-2F32BC68EB3A}"/>
              </a:ext>
            </a:extLst>
          </p:cNvPr>
          <p:cNvSpPr txBox="1"/>
          <p:nvPr/>
        </p:nvSpPr>
        <p:spPr>
          <a:xfrm>
            <a:off x="706354" y="919839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DADES GENERALS DELS HOSTALETS DE PIEROLA EN RELACIÓ A LES EMPRESES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80B657A-FF56-1E23-4A34-4F5448966EB7}"/>
              </a:ext>
            </a:extLst>
          </p:cNvPr>
          <p:cNvCxnSpPr/>
          <p:nvPr/>
        </p:nvCxnSpPr>
        <p:spPr>
          <a:xfrm>
            <a:off x="665554" y="1196838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DECEFF2-099E-18EC-9284-2F32BC68EB3A}"/>
              </a:ext>
            </a:extLst>
          </p:cNvPr>
          <p:cNvSpPr txBox="1"/>
          <p:nvPr/>
        </p:nvSpPr>
        <p:spPr>
          <a:xfrm>
            <a:off x="792079" y="4819460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EMPRESES VISITADES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80B657A-FF56-1E23-4A34-4F5448966EB7}"/>
              </a:ext>
            </a:extLst>
          </p:cNvPr>
          <p:cNvCxnSpPr/>
          <p:nvPr/>
        </p:nvCxnSpPr>
        <p:spPr>
          <a:xfrm>
            <a:off x="751279" y="5096459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1">
            <a:extLst>
              <a:ext uri="{FF2B5EF4-FFF2-40B4-BE49-F238E27FC236}">
                <a16:creationId xmlns:a16="http://schemas.microsoft.com/office/drawing/2014/main" id="{082045F4-121B-90F4-848F-377324088712}"/>
              </a:ext>
            </a:extLst>
          </p:cNvPr>
          <p:cNvSpPr txBox="1"/>
          <p:nvPr/>
        </p:nvSpPr>
        <p:spPr>
          <a:xfrm>
            <a:off x="508732" y="4140772"/>
            <a:ext cx="587406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Font: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Idescat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Novembre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2024 -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Setembre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2025)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9148" y="1424072"/>
            <a:ext cx="4572000" cy="266255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6275" y="7978837"/>
            <a:ext cx="3748645" cy="970787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F2A27A4-7A45-0A63-E724-A5E3D4D688E8}"/>
              </a:ext>
            </a:extLst>
          </p:cNvPr>
          <p:cNvSpPr txBox="1"/>
          <p:nvPr/>
        </p:nvSpPr>
        <p:spPr>
          <a:xfrm>
            <a:off x="4429735" y="5705897"/>
            <a:ext cx="18953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 err="1" smtClean="0">
                <a:latin typeface="Century Gothic" panose="020B0502020202020204" pitchFamily="34" charset="0"/>
              </a:rPr>
              <a:t>Empreses</a:t>
            </a:r>
            <a:r>
              <a:rPr lang="es-ES" sz="1100" b="1" dirty="0" smtClean="0">
                <a:latin typeface="Century Gothic" panose="020B0502020202020204" pitchFamily="34" charset="0"/>
              </a:rPr>
              <a:t> </a:t>
            </a:r>
            <a:r>
              <a:rPr lang="es-ES" sz="1100" b="1" dirty="0" err="1" smtClean="0">
                <a:latin typeface="Century Gothic" panose="020B0502020202020204" pitchFamily="34" charset="0"/>
              </a:rPr>
              <a:t>visitades</a:t>
            </a:r>
            <a:r>
              <a:rPr lang="es-ES" sz="1100" b="1" dirty="0" smtClean="0">
                <a:latin typeface="Century Gothic" panose="020B0502020202020204" pitchFamily="34" charset="0"/>
              </a:rPr>
              <a:t> 30%</a:t>
            </a:r>
            <a:endParaRPr lang="es-ES" sz="11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2" name="Gráfico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9107619"/>
              </p:ext>
            </p:extLst>
          </p:nvPr>
        </p:nvGraphicFramePr>
        <p:xfrm>
          <a:off x="1736874" y="5291322"/>
          <a:ext cx="3009900" cy="2137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00205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6FFF1-D792-E658-3F09-0F059830A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544780F-E1BA-E488-3290-3E0266D1F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8877689-28CD-4982-BC2E-D36E239D0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B5ED10D-EC29-0C00-941E-312C8BB4B0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7BAD50A-F068-E2C9-1178-3126D5834F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6020A4-7E75-BDF0-9FAB-34F56202E5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C750380-E3EE-2BF9-710C-E338BD0971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F62EE8BE-0421-65EE-AAD2-581AFB50C7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DECEFF2-099E-18EC-9284-2F32BC68EB3A}"/>
              </a:ext>
            </a:extLst>
          </p:cNvPr>
          <p:cNvSpPr txBox="1"/>
          <p:nvPr/>
        </p:nvSpPr>
        <p:spPr>
          <a:xfrm>
            <a:off x="712942" y="910314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>
                <a:solidFill>
                  <a:srgbClr val="0E1A90"/>
                </a:solidFill>
                <a:latin typeface="Century Gothic" panose="020B0502020202020204" pitchFamily="34" charset="0"/>
              </a:rPr>
              <a:t>PIMES</a:t>
            </a:r>
            <a:r>
              <a:rPr lang="es-ES" sz="1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DELS HOSTALETS DE PIEROLA PER SECTOR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880B657A-FF56-1E23-4A34-4F5448966EB7}"/>
              </a:ext>
            </a:extLst>
          </p:cNvPr>
          <p:cNvCxnSpPr/>
          <p:nvPr/>
        </p:nvCxnSpPr>
        <p:spPr>
          <a:xfrm>
            <a:off x="672142" y="1187313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DECEFF2-099E-18EC-9284-2F32BC68EB3A}"/>
              </a:ext>
            </a:extLst>
          </p:cNvPr>
          <p:cNvSpPr txBox="1"/>
          <p:nvPr/>
        </p:nvSpPr>
        <p:spPr>
          <a:xfrm>
            <a:off x="672142" y="5076271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>
                <a:solidFill>
                  <a:srgbClr val="0E1A90"/>
                </a:solidFill>
                <a:latin typeface="Century Gothic" panose="020B0502020202020204" pitchFamily="34" charset="0"/>
              </a:rPr>
              <a:t>AUTÒNOMS </a:t>
            </a:r>
            <a:r>
              <a:rPr lang="es-ES" sz="1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DELS HOSTALETS DE PIEROLA PER SECTOR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80B657A-FF56-1E23-4A34-4F5448966EB7}"/>
              </a:ext>
            </a:extLst>
          </p:cNvPr>
          <p:cNvCxnSpPr/>
          <p:nvPr/>
        </p:nvCxnSpPr>
        <p:spPr>
          <a:xfrm>
            <a:off x="631342" y="5353270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1">
            <a:extLst>
              <a:ext uri="{FF2B5EF4-FFF2-40B4-BE49-F238E27FC236}">
                <a16:creationId xmlns:a16="http://schemas.microsoft.com/office/drawing/2014/main" id="{082045F4-121B-90F4-848F-377324088712}"/>
              </a:ext>
            </a:extLst>
          </p:cNvPr>
          <p:cNvSpPr txBox="1"/>
          <p:nvPr/>
        </p:nvSpPr>
        <p:spPr>
          <a:xfrm>
            <a:off x="508732" y="4064572"/>
            <a:ext cx="587406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Font: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Idescat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Novembre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2024 -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Setembre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2025)</a:t>
            </a:r>
          </a:p>
        </p:txBody>
      </p:sp>
      <p:sp>
        <p:nvSpPr>
          <p:cNvPr id="21" name="CuadroTexto 11">
            <a:extLst>
              <a:ext uri="{FF2B5EF4-FFF2-40B4-BE49-F238E27FC236}">
                <a16:creationId xmlns:a16="http://schemas.microsoft.com/office/drawing/2014/main" id="{082045F4-121B-90F4-848F-377324088712}"/>
              </a:ext>
            </a:extLst>
          </p:cNvPr>
          <p:cNvSpPr txBox="1"/>
          <p:nvPr/>
        </p:nvSpPr>
        <p:spPr>
          <a:xfrm>
            <a:off x="508732" y="8344472"/>
            <a:ext cx="587406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Font: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Idescat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Novembre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2024 - </a:t>
            </a:r>
            <a:r>
              <a:rPr lang="es-ES" sz="800" dirty="0" err="1">
                <a:solidFill>
                  <a:schemeClr val="bg1">
                    <a:lumMod val="50000"/>
                  </a:schemeClr>
                </a:solidFill>
              </a:rPr>
              <a:t>Setembre</a:t>
            </a:r>
            <a:r>
              <a:rPr lang="es-ES" sz="800" dirty="0">
                <a:solidFill>
                  <a:schemeClr val="bg1">
                    <a:lumMod val="50000"/>
                  </a:schemeClr>
                </a:solidFill>
              </a:rPr>
              <a:t> 2025)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6164" y="1357440"/>
            <a:ext cx="4579200" cy="267515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3230" y="5493312"/>
            <a:ext cx="4682134" cy="27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7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6FFF1-D792-E658-3F09-0F059830A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544780F-E1BA-E488-3290-3E0266D1F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8877689-28CD-4982-BC2E-D36E239D0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B5ED10D-EC29-0C00-941E-312C8BB4B0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7BAD50A-F068-E2C9-1178-3126D5834F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6020A4-7E75-BDF0-9FAB-34F56202E5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C750380-E3EE-2BF9-710C-E338BD0971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F62EE8BE-0421-65EE-AAD2-581AFB50C7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ECEFF2-099E-18EC-9284-2F32BC68EB3A}"/>
              </a:ext>
            </a:extLst>
          </p:cNvPr>
          <p:cNvSpPr txBox="1"/>
          <p:nvPr/>
        </p:nvSpPr>
        <p:spPr>
          <a:xfrm>
            <a:off x="487279" y="919839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EMPRESES AMB OFERTES GESTIONADES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80B657A-FF56-1E23-4A34-4F5448966EB7}"/>
              </a:ext>
            </a:extLst>
          </p:cNvPr>
          <p:cNvCxnSpPr/>
          <p:nvPr/>
        </p:nvCxnSpPr>
        <p:spPr>
          <a:xfrm>
            <a:off x="665554" y="1196838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575" y="1470787"/>
            <a:ext cx="6610176" cy="434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984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6FFF1-D792-E658-3F09-0F059830A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544780F-E1BA-E488-3290-3E0266D1F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9" y="313899"/>
            <a:ext cx="1078436" cy="3319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8877689-28CD-4982-BC2E-D36E239D0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9242229"/>
            <a:ext cx="1443105" cy="2542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B5ED10D-EC29-0C00-941E-312C8BB4B0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5" y="9242229"/>
            <a:ext cx="300416" cy="221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7BAD50A-F068-E2C9-1178-3126D5834F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85" y="9242230"/>
            <a:ext cx="1130478" cy="2211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6020A4-7E75-BDF0-9FAB-34F56202E5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7" y="9175805"/>
            <a:ext cx="1074873" cy="354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C750380-E3EE-2BF9-710C-E338BD0971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404" y="9197275"/>
            <a:ext cx="991591" cy="287919"/>
          </a:xfrm>
          <a:prstGeom prst="rect">
            <a:avLst/>
          </a:prstGeom>
        </p:spPr>
      </p:pic>
      <p:sp>
        <p:nvSpPr>
          <p:cNvPr id="14" name="AutoShape 2" descr="Crecimiento económico - Desarrollo Sostenible">
            <a:extLst>
              <a:ext uri="{FF2B5EF4-FFF2-40B4-BE49-F238E27FC236}">
                <a16:creationId xmlns:a16="http://schemas.microsoft.com/office/drawing/2014/main" id="{F62EE8BE-0421-65EE-AAD2-581AFB50C7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DECEFF2-099E-18EC-9284-2F32BC68EB3A}"/>
              </a:ext>
            </a:extLst>
          </p:cNvPr>
          <p:cNvSpPr txBox="1"/>
          <p:nvPr/>
        </p:nvSpPr>
        <p:spPr>
          <a:xfrm>
            <a:off x="665554" y="1043664"/>
            <a:ext cx="5883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PERFILS MÉS DEMANDANTS DEL VOSTRE MUNICIPI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80B657A-FF56-1E23-4A34-4F5448966EB7}"/>
              </a:ext>
            </a:extLst>
          </p:cNvPr>
          <p:cNvCxnSpPr/>
          <p:nvPr/>
        </p:nvCxnSpPr>
        <p:spPr>
          <a:xfrm>
            <a:off x="665554" y="1396863"/>
            <a:ext cx="58834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589" y="1718437"/>
            <a:ext cx="6386892" cy="58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131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645</TotalTime>
  <Words>1157</Words>
  <Application>Microsoft Office PowerPoint</Application>
  <PresentationFormat>A4 (210 x 297 mm)</PresentationFormat>
  <Paragraphs>453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Cuadros</dc:creator>
  <cp:lastModifiedBy>Gemma Moreno</cp:lastModifiedBy>
  <cp:revision>115</cp:revision>
  <cp:lastPrinted>2025-11-07T12:02:20Z</cp:lastPrinted>
  <dcterms:created xsi:type="dcterms:W3CDTF">2025-02-10T08:52:16Z</dcterms:created>
  <dcterms:modified xsi:type="dcterms:W3CDTF">2025-11-07T12:02:28Z</dcterms:modified>
</cp:coreProperties>
</file>